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551" r:id="rId5"/>
    <p:sldId id="275" r:id="rId6"/>
    <p:sldId id="260" r:id="rId7"/>
    <p:sldId id="274" r:id="rId8"/>
    <p:sldId id="308" r:id="rId9"/>
    <p:sldId id="503" r:id="rId10"/>
    <p:sldId id="504" r:id="rId11"/>
    <p:sldId id="509" r:id="rId12"/>
    <p:sldId id="510" r:id="rId13"/>
    <p:sldId id="360" r:id="rId14"/>
    <p:sldId id="361" r:id="rId15"/>
    <p:sldId id="293" r:id="rId16"/>
    <p:sldId id="268" r:id="rId17"/>
    <p:sldId id="508" r:id="rId18"/>
    <p:sldId id="514" r:id="rId19"/>
    <p:sldId id="309" r:id="rId20"/>
    <p:sldId id="511" r:id="rId21"/>
    <p:sldId id="307" r:id="rId22"/>
    <p:sldId id="512" r:id="rId23"/>
    <p:sldId id="386" r:id="rId24"/>
    <p:sldId id="403" r:id="rId25"/>
    <p:sldId id="420" r:id="rId26"/>
    <p:sldId id="421" r:id="rId27"/>
    <p:sldId id="422" r:id="rId28"/>
    <p:sldId id="423" r:id="rId29"/>
    <p:sldId id="515" r:id="rId30"/>
    <p:sldId id="424" r:id="rId31"/>
    <p:sldId id="516" r:id="rId32"/>
    <p:sldId id="425" r:id="rId33"/>
    <p:sldId id="312" r:id="rId34"/>
    <p:sldId id="314" r:id="rId35"/>
    <p:sldId id="517" r:id="rId36"/>
    <p:sldId id="427" r:id="rId37"/>
    <p:sldId id="426" r:id="rId38"/>
    <p:sldId id="431" r:id="rId39"/>
    <p:sldId id="317" r:id="rId40"/>
    <p:sldId id="318" r:id="rId41"/>
    <p:sldId id="518" r:id="rId42"/>
    <p:sldId id="428" r:id="rId43"/>
    <p:sldId id="335" r:id="rId44"/>
    <p:sldId id="505" r:id="rId45"/>
    <p:sldId id="506" r:id="rId46"/>
    <p:sldId id="507" r:id="rId47"/>
    <p:sldId id="272" r:id="rId48"/>
    <p:sldId id="519" r:id="rId49"/>
    <p:sldId id="264" r:id="rId50"/>
    <p:sldId id="499" r:id="rId51"/>
    <p:sldId id="429" r:id="rId52"/>
    <p:sldId id="276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1021"/>
    <a:srgbClr val="48A2A0"/>
    <a:srgbClr val="6C92C0"/>
    <a:srgbClr val="B0C4DD"/>
    <a:srgbClr val="A4D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61" autoAdjust="0"/>
    <p:restoredTop sz="74724"/>
  </p:normalViewPr>
  <p:slideViewPr>
    <p:cSldViewPr snapToGrid="0" showGuides="1">
      <p:cViewPr varScale="1">
        <p:scale>
          <a:sx n="79" d="100"/>
          <a:sy n="79" d="100"/>
        </p:scale>
        <p:origin x="232" y="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基于</a:t>
            </a:r>
            <a:r>
              <a:rPr lang="en-US" altLang="zh-CN"/>
              <a:t>AMP</a:t>
            </a:r>
            <a:r>
              <a:rPr lang="zh-CN" altLang="zh-CN"/>
              <a:t>技术开发的</a:t>
            </a:r>
            <a:r>
              <a:rPr lang="en-US" altLang="zh-CN"/>
              <a:t>Ads</a:t>
            </a:r>
            <a:r>
              <a:rPr lang="zh-CN" altLang="en-US"/>
              <a:t>组件</a:t>
            </a:r>
            <a:r>
              <a:rPr lang="en-US" altLang="zh-CN"/>
              <a:t>,</a:t>
            </a:r>
            <a:r>
              <a:rPr lang="zh-CN" altLang="en-US"/>
              <a:t>速度更快</a:t>
            </a:r>
            <a:r>
              <a:rPr lang="en-US" altLang="zh-CN"/>
              <a:t>,</a:t>
            </a:r>
            <a:r>
              <a:rPr lang="zh-CN" altLang="en-US"/>
              <a:t>有更大的点击量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上面都是讲</a:t>
            </a:r>
            <a:r>
              <a:rPr lang="en-US" altLang="zh-CN"/>
              <a:t>AMP</a:t>
            </a:r>
            <a:r>
              <a:rPr lang="zh-CN" altLang="en-US"/>
              <a:t>目前的一下情况</a:t>
            </a:r>
            <a:endParaRPr lang="zh-CN" altLang="en-US"/>
          </a:p>
          <a:p>
            <a:r>
              <a:rPr lang="zh-CN" altLang="en-US"/>
              <a:t>那它究竟是为什么能达到这样的效果呢</a:t>
            </a:r>
            <a:r>
              <a:rPr lang="en-US" altLang="zh-CN"/>
              <a:t>?</a:t>
            </a:r>
            <a:endParaRPr lang="en-US" altLang="zh-CN"/>
          </a:p>
          <a:p>
            <a:r>
              <a:rPr lang="zh-CN" altLang="en-US"/>
              <a:t>他又跟现有的一些</a:t>
            </a:r>
            <a:r>
              <a:rPr lang="en-US" altLang="zh-CN"/>
              <a:t>js</a:t>
            </a:r>
            <a:r>
              <a:rPr lang="zh-CN" altLang="en-US"/>
              <a:t>框架有什么区别</a:t>
            </a:r>
            <a:r>
              <a:rPr lang="en-US" altLang="zh-CN"/>
              <a:t>?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 HTML(HTML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的子集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告诉大家能用那些规则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不能用那些规则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这些规则基本上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性能优化上的一些最佳实践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所以这部分大家待会看了应该都不觉得陌生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因为很多都是大家平常在用的方法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就算大家不编写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但按照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提出的规范来做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还是能达到一样的效果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为了不让资源加载阻塞页面渲染</a:t>
            </a:r>
            <a:r>
              <a:rPr lang="en-US" altLang="zh-CN"/>
              <a:t>..AMP-Runtimes</a:t>
            </a:r>
            <a:r>
              <a:rPr lang="zh-CN" altLang="en-US"/>
              <a:t>中统一管理资源加载，按资源是否出现在页面决定加载的优先级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所有资源组件都静止使用并提供替代品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如果实现动态内容呢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 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包含运行时和组件两部分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浏览器通过运行时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来支持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从这点来看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他跟我们现在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React,Vue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框架又有点相似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又很不一样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对于绝大部分开发者来说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你基本完全不用了解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这个运行时提供什么接口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要怎么编写组件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因为你只能使用它提供的组件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仅仅通过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代码描述这个组件就好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与其他一些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框架先解析模板在转化成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.amp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使用Custom Elements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让浏览器直接支持这些组件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基于异步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加载方式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组件使用渐进式方式提升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构建了一个父类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BaseElement,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维护新的一套生命周期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Cache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可以理解为由各大平台免费提供给第三方用的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CDN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只要大家按照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的规范写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就可以被收录到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 Cache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sym typeface="+mn-ea"/>
              </a:rPr>
              <a:t>至于收录的内容</a:t>
            </a:r>
            <a:r>
              <a:rPr lang="en-US" altLang="zh-CN" dirty="0">
                <a:sym typeface="+mn-ea"/>
              </a:rPr>
              <a:t>,</a:t>
            </a:r>
            <a:r>
              <a:rPr lang="zh-CN" altLang="en-US" dirty="0">
                <a:sym typeface="+mn-ea"/>
              </a:rPr>
              <a:t>目前每个平台都会收录</a:t>
            </a:r>
            <a:r>
              <a:rPr lang="en-US" altLang="zh-CN" dirty="0">
                <a:sym typeface="+mn-ea"/>
              </a:rPr>
              <a:t>HTML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js..</a:t>
            </a:r>
            <a:r>
              <a:rPr lang="zh-CN" altLang="en-US" dirty="0">
                <a:sym typeface="+mn-ea"/>
              </a:rPr>
              <a:t>而</a:t>
            </a:r>
            <a:r>
              <a:rPr lang="en-US" altLang="zh-CN" dirty="0">
                <a:sym typeface="+mn-ea"/>
              </a:rPr>
              <a:t>Google</a:t>
            </a:r>
            <a:r>
              <a:rPr lang="zh-CN" altLang="en-US" dirty="0">
                <a:sym typeface="+mn-ea"/>
              </a:rPr>
              <a:t>还缓存图片并做裁剪和体积优化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怎么实现动态内容</a:t>
            </a:r>
            <a:r>
              <a:rPr lang="en-US" altLang="zh-CN"/>
              <a:t>?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自我介绍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点题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现场调查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假设我要实现这么一个功能。用户登录前按钮显示为</a:t>
            </a:r>
            <a:r>
              <a:rPr lang="en-US" altLang="zh-CN"/>
              <a:t>Login,</a:t>
            </a:r>
            <a:r>
              <a:rPr lang="zh-CN" altLang="en-US">
                <a:ea typeface="宋体" panose="02010600030101010101" pitchFamily="2" charset="-122"/>
              </a:rPr>
              <a:t>登录之后按钮显示为</a:t>
            </a:r>
            <a:r>
              <a:rPr lang="en-US" altLang="zh-CN">
                <a:ea typeface="宋体" panose="02010600030101010101" pitchFamily="2" charset="-122"/>
              </a:rPr>
              <a:t>Logout.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如果要使用</a:t>
            </a:r>
            <a:r>
              <a:rPr lang="en-US" altLang="zh-CN">
                <a:ea typeface="宋体" panose="02010600030101010101" pitchFamily="2" charset="-122"/>
              </a:rPr>
              <a:t>AMP Cache</a:t>
            </a:r>
            <a:r>
              <a:rPr lang="zh-CN" altLang="en-US">
                <a:ea typeface="宋体" panose="02010600030101010101" pitchFamily="2" charset="-122"/>
              </a:rPr>
              <a:t>的话接口需要指出</a:t>
            </a:r>
            <a:r>
              <a:rPr lang="en-US" altLang="zh-CN">
                <a:ea typeface="宋体" panose="02010600030101010101" pitchFamily="2" charset="-122"/>
              </a:rPr>
              <a:t>CORS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怎么实现动态内容</a:t>
            </a:r>
            <a:r>
              <a:rPr lang="en-US" altLang="zh-CN"/>
              <a:t>?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1min30s</a:t>
            </a:r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>
                <a:latin typeface="微软雅黑" panose="020B0503020204020204" pitchFamily="34" charset="-122"/>
                <a:ea typeface="宋体" panose="02010600030101010101" pitchFamily="2" charset="-122"/>
                <a:sym typeface="+mn-ea"/>
              </a:rPr>
              <a:t>搭建了一个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  <a:sym typeface="+mn-ea"/>
              </a:rPr>
              <a:t>AMP Cache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  <a:sym typeface="+mn-ea"/>
              </a:rPr>
              <a:t>供大家使用</a:t>
            </a:r>
            <a:endParaRPr lang="zh-CN" altLang="en-US">
              <a:latin typeface="微软雅黑" panose="020B0503020204020204" pitchFamily="34" charset="-122"/>
              <a:ea typeface="宋体" panose="02010600030101010101" pitchFamily="2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  <a:sym typeface="+mn-ea"/>
              </a:rPr>
              <a:t>搭建了一个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  <a:sym typeface="+mn-ea"/>
              </a:rPr>
              <a:t>AMP JS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  <a:sym typeface="+mn-ea"/>
              </a:rPr>
              <a:t>的镜像（因为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  <a:sym typeface="+mn-ea"/>
              </a:rPr>
              <a:t>Google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  <a:sym typeface="+mn-ea"/>
              </a:rPr>
              <a:t>js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  <a:sym typeface="+mn-ea"/>
              </a:rPr>
              <a:t>在国内访问情况不好）</a:t>
            </a:r>
            <a:endParaRPr lang="zh-CN" altLang="en-US">
              <a:latin typeface="微软雅黑" panose="020B0503020204020204" pitchFamily="34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zh-CN"/>
              <a:t>介绍</a:t>
            </a:r>
            <a:r>
              <a:rPr lang="en-US" altLang="zh-CN"/>
              <a:t>AMP</a:t>
            </a:r>
            <a:r>
              <a:rPr lang="zh-CN" altLang="zh-CN"/>
              <a:t>是什么</a:t>
            </a:r>
            <a:r>
              <a:rPr lang="en-US" altLang="zh-CN"/>
              <a:t>,</a:t>
            </a:r>
            <a:r>
              <a:rPr lang="zh-CN" altLang="en-US"/>
              <a:t>用来解决什么问题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包含什么东西</a:t>
            </a:r>
            <a:r>
              <a:rPr lang="en-US" altLang="zh-CN"/>
              <a:t>.</a:t>
            </a:r>
            <a:r>
              <a:rPr lang="zh-CN" altLang="en-US"/>
              <a:t>跟现有技术有什么区别</a:t>
            </a:r>
            <a:r>
              <a:rPr lang="en-US" altLang="zh-CN"/>
              <a:t>,</a:t>
            </a:r>
            <a:r>
              <a:rPr lang="zh-CN" altLang="en-US"/>
              <a:t>目前能支持什么功能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现在怎么能用起来</a:t>
            </a:r>
            <a:r>
              <a:rPr lang="en-US" altLang="zh-CN"/>
              <a:t>? </a:t>
            </a:r>
            <a:r>
              <a:rPr lang="zh-CN" altLang="en-US"/>
              <a:t>国内支持情况</a:t>
            </a:r>
            <a:r>
              <a:rPr lang="en-US" altLang="zh-CN"/>
              <a:t>,</a:t>
            </a:r>
            <a:r>
              <a:rPr lang="zh-CN" altLang="en-US"/>
              <a:t>结合空间在国内提供的功能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4.</a:t>
            </a:r>
            <a:r>
              <a:rPr lang="zh-CN" altLang="en-US"/>
              <a:t>目前这些技术的主要使用场景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拿到</a:t>
            </a:r>
            <a:r>
              <a:rPr lang="en-US" altLang="zh-CN"/>
              <a:t>AMP-Cache</a:t>
            </a:r>
            <a:r>
              <a:rPr lang="zh-CN" altLang="en-US">
                <a:ea typeface="宋体" panose="02010600030101010101" pitchFamily="2" charset="-122"/>
              </a:rPr>
              <a:t>地址后再分享到其他平台也是允许的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：页面收录逻辑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域名是否在白名单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安全中心检查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是否恶意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抓取AMP页面代码,验证AMP代码是否合法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HTML代码重写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HTML Sanitize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页面内资源路径全部改成绝对路径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改写JS组件路径为CDN路径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调整页面内部分link和meta标签</a:t>
            </a:r>
            <a:endParaRPr lang="zh-CN" altLang="en-US" dirty="0">
              <a:latin typeface="宋体" panose="02010600030101010101" pitchFamily="2" charset="-122"/>
            </a:endParaRPr>
          </a:p>
          <a:p>
            <a:pPr marL="914400" lvl="2" indent="0">
              <a:buNone/>
            </a:pPr>
            <a:endParaRPr lang="zh-CN" altLang="en-US" dirty="0">
              <a:latin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ps.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维护一个任务队列，控制任务并发数，并对相同URL去重</a:t>
            </a:r>
            <a:endParaRPr lang="zh-CN" altLang="en-US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zh-CN" altLang="en-US" dirty="0">
                <a:latin typeface="宋体" panose="02010600030101010101" pitchFamily="2" charset="-122"/>
              </a:rPr>
              <a:t>难点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/>
              <a:t>使用原来</a:t>
            </a:r>
            <a:r>
              <a:rPr lang="en-US" altLang="zh-CN"/>
              <a:t>cache-control,</a:t>
            </a:r>
            <a:r>
              <a:rPr lang="zh-CN" altLang="en-US"/>
              <a:t>默认设置过期时间为</a:t>
            </a:r>
            <a:r>
              <a:rPr lang="en-US" altLang="zh-CN"/>
              <a:t>7</a:t>
            </a:r>
            <a:r>
              <a:rPr lang="zh-CN" altLang="en-US"/>
              <a:t>天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提供</a:t>
            </a:r>
            <a:r>
              <a:rPr lang="en-US" altLang="zh-CN"/>
              <a:t>API</a:t>
            </a:r>
            <a:r>
              <a:rPr lang="zh-CN" altLang="en-US"/>
              <a:t>让用户主动更新，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对每个域名进行频率控制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(10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和批量定时刷（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zh-CN" altLang="en-US">
                <a:ea typeface="宋体" panose="02010600030101010101" pitchFamily="2" charset="-122"/>
              </a:rPr>
              <a:t>有对运行时</a:t>
            </a:r>
            <a:r>
              <a:rPr lang="en-US" altLang="zh-CN">
                <a:ea typeface="宋体" panose="02010600030101010101" pitchFamily="2" charset="-122"/>
              </a:rPr>
              <a:t>JS</a:t>
            </a:r>
            <a:r>
              <a:rPr lang="zh-CN" altLang="en-US">
                <a:ea typeface="宋体" panose="02010600030101010101" pitchFamily="2" charset="-122"/>
              </a:rPr>
              <a:t>的域名配置做替换，用于支持</a:t>
            </a:r>
            <a:r>
              <a:rPr lang="en-US" altLang="zh-CN">
                <a:ea typeface="宋体" panose="02010600030101010101" pitchFamily="2" charset="-122"/>
              </a:rPr>
              <a:t>amp-server-worker</a:t>
            </a:r>
            <a:r>
              <a:rPr lang="zh-CN" altLang="en-US">
                <a:ea typeface="宋体" panose="02010600030101010101" pitchFamily="2" charset="-122"/>
              </a:rPr>
              <a:t>的安全校验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major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version</a:t>
            </a:r>
            <a:r>
              <a:rPr lang="zh-CN" altLang="en-US" baseline="0" dirty="0" smtClean="0"/>
              <a:t> </a:t>
            </a:r>
            <a:r>
              <a:rPr lang="en-US" altLang="zh-CN" dirty="0" err="1" smtClean="0"/>
              <a:t>Chrome</a:t>
            </a:r>
            <a:r>
              <a:rPr lang="en-US" altLang="zh-CN" baseline="0" dirty="0" err="1" smtClean="0"/>
              <a:t>,Edge,Firefox,Opera,Safari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 fixes for all browsers with market share greater than 1 percent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降级支持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4.0 system browser and Chrome 28+ on phones.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zh-CN" dirty="0"/>
              <a:t>遵从</a:t>
            </a:r>
            <a:r>
              <a:rPr lang="en-US" altLang="zh-CN" dirty="0"/>
              <a:t>AMP</a:t>
            </a:r>
            <a:r>
              <a:rPr lang="zh-CN" altLang="en-US" dirty="0"/>
              <a:t>规范的页面可以被收录到</a:t>
            </a:r>
            <a:r>
              <a:rPr lang="en-US" altLang="zh-CN" dirty="0"/>
              <a:t>AMP Cache</a:t>
            </a:r>
            <a:r>
              <a:rPr lang="zh-CN" altLang="en-US" dirty="0"/>
              <a:t>中</a:t>
            </a:r>
            <a:r>
              <a:rPr lang="en-US" altLang="zh-CN" dirty="0"/>
              <a:t>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在这些平台可以享受到缓存加速效果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Google</a:t>
            </a:r>
            <a:r>
              <a:rPr lang="zh-CN" altLang="en-US" dirty="0" smtClean="0"/>
              <a:t>开源</a:t>
            </a:r>
            <a:endParaRPr lang="zh-CN" altLang="en-US" dirty="0" smtClean="0"/>
          </a:p>
          <a:p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dirty="0" smtClean="0"/>
              <a:t>首要目的是为了提升首屏加载速度</a:t>
            </a:r>
            <a:endParaRPr lang="zh-CN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1.</a:t>
            </a:r>
            <a:r>
              <a:rPr lang="zh-CN" altLang="en-US" dirty="0" smtClean="0"/>
              <a:t>为什么要加速？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2.</a:t>
            </a:r>
            <a:r>
              <a:rPr lang="zh-CN" altLang="en-US" dirty="0" smtClean="0"/>
              <a:t>有怎么样的效果？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现在什么类型的网站应该去尝试一下</a:t>
            </a:r>
            <a:r>
              <a:rPr lang="en-US" altLang="zh-CN"/>
              <a:t>AMP</a:t>
            </a:r>
            <a:r>
              <a:rPr lang="zh-CN" altLang="en-US">
                <a:ea typeface="宋体" panose="02010600030101010101" pitchFamily="2" charset="-122"/>
              </a:rPr>
              <a:t>技术呢？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PWA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技术结合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PWA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体验比较好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但是需要先加载很多资源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首屏加载很快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但是不支持丰富的体验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页面首屏使用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技术加速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再通过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ervice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orker后台缓存PWA页面所需资源.将页面内所有链接重定向到PWA页面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ea typeface="宋体" panose="02010600030101010101" pitchFamily="2" charset="-122"/>
              </a:rPr>
              <a:t>amp-install-serviceworker</a:t>
            </a:r>
            <a:r>
              <a:rPr lang="zh-CN" altLang="en-US">
                <a:ea typeface="宋体" panose="02010600030101010101" pitchFamily="2" charset="-122"/>
              </a:rPr>
              <a:t>介绍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加载好之后在</a:t>
            </a:r>
            <a:r>
              <a:rPr lang="en-US" altLang="zh-CN">
                <a:ea typeface="宋体" panose="02010600030101010101" pitchFamily="2" charset="-122"/>
              </a:rPr>
              <a:t>serviceworker</a:t>
            </a:r>
            <a:r>
              <a:rPr lang="zh-CN" altLang="en-US">
                <a:ea typeface="宋体" panose="02010600030101010101" pitchFamily="2" charset="-122"/>
              </a:rPr>
              <a:t>中对请求拦截，将</a:t>
            </a:r>
            <a:r>
              <a:rPr lang="en-US" altLang="zh-CN">
                <a:ea typeface="宋体" panose="02010600030101010101" pitchFamily="2" charset="-122"/>
              </a:rPr>
              <a:t>amp</a:t>
            </a:r>
            <a:r>
              <a:rPr lang="zh-CN" altLang="en-US">
                <a:ea typeface="宋体" panose="02010600030101010101" pitchFamily="2" charset="-122"/>
              </a:rPr>
              <a:t>链接替换成</a:t>
            </a:r>
            <a:r>
              <a:rPr lang="en-US" altLang="zh-CN">
                <a:ea typeface="宋体" panose="02010600030101010101" pitchFamily="2" charset="-122"/>
              </a:rPr>
              <a:t>pwa</a:t>
            </a:r>
            <a:r>
              <a:rPr lang="zh-CN" altLang="en-US">
                <a:ea typeface="宋体" panose="02010600030101010101" pitchFamily="2" charset="-122"/>
              </a:rPr>
              <a:t>链接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Google</a:t>
            </a:r>
            <a:r>
              <a:rPr lang="zh-CN" altLang="en-US" dirty="0"/>
              <a:t>给出的数据，目前所有的</a:t>
            </a:r>
            <a:r>
              <a:rPr lang="en-US" altLang="zh-CN" dirty="0"/>
              <a:t>AMP</a:t>
            </a:r>
            <a:r>
              <a:rPr lang="zh-CN" altLang="en-US" dirty="0"/>
              <a:t>页面的打开速度都低于</a:t>
            </a:r>
            <a:r>
              <a:rPr lang="en-US" altLang="zh-CN" dirty="0"/>
              <a:t>1</a:t>
            </a:r>
            <a:r>
              <a:rPr lang="zh-CN" altLang="en-US" dirty="0"/>
              <a:t>秒</a:t>
            </a:r>
            <a:r>
              <a:rPr lang="en-US" altLang="zh-CN" dirty="0"/>
              <a:t>.</a:t>
            </a:r>
            <a:endParaRPr lang="en-US" altLang="zh-CN" dirty="0"/>
          </a:p>
          <a:p>
            <a:endParaRPr lang="zh-CN" altLang="en-US" dirty="0" smtClean="0"/>
          </a:p>
          <a:p>
            <a:r>
              <a:rPr lang="zh-CN" altLang="en-US" dirty="0" smtClean="0"/>
              <a:t>少于</a:t>
            </a:r>
            <a:r>
              <a:rPr lang="en-US" altLang="zh-CN" dirty="0" smtClean="0"/>
              <a:t>1s</a:t>
            </a:r>
            <a:r>
              <a:rPr lang="zh-CN" altLang="en-US" dirty="0" smtClean="0"/>
              <a:t>是符合用户心理预期的</a:t>
            </a:r>
            <a:r>
              <a:rPr lang="en-US" altLang="zh-CN" dirty="0" smtClean="0"/>
              <a:t>.</a:t>
            </a:r>
            <a:r>
              <a:rPr lang="zh-CN" altLang="en-US" dirty="0" smtClean="0"/>
              <a:t>大于</a:t>
            </a:r>
            <a:r>
              <a:rPr lang="en-US" altLang="zh-CN" dirty="0" smtClean="0"/>
              <a:t>1s</a:t>
            </a:r>
            <a:r>
              <a:rPr lang="zh-CN" altLang="en-US" dirty="0" smtClean="0"/>
              <a:t>后多延迟</a:t>
            </a:r>
            <a:r>
              <a:rPr lang="en-US" altLang="zh-CN" dirty="0" smtClean="0"/>
              <a:t>1s</a:t>
            </a:r>
            <a:r>
              <a:rPr lang="zh-CN" altLang="en-US" dirty="0" smtClean="0"/>
              <a:t>会流水</a:t>
            </a:r>
            <a:r>
              <a:rPr lang="en-US" altLang="zh-CN" dirty="0" smtClean="0"/>
              <a:t>20%</a:t>
            </a:r>
            <a:r>
              <a:rPr lang="zh-CN" altLang="en-US" dirty="0" smtClean="0"/>
              <a:t>的用户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提高转化率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数据来源：https://amphtml.wordpress.com/2016/02/24/amping-up-in-google-search/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714854" y="2553575"/>
            <a:ext cx="5621677" cy="43203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任意多边形 8"/>
          <p:cNvSpPr/>
          <p:nvPr/>
        </p:nvSpPr>
        <p:spPr>
          <a:xfrm>
            <a:off x="-9525" y="-6985"/>
            <a:ext cx="9754870" cy="526796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332670" y="3421694"/>
            <a:ext cx="2359660" cy="4832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48A2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loviselu </a:t>
            </a:r>
            <a:r>
              <a:rPr lang="zh-CN" altLang="en-US" sz="2400" b="1" dirty="0" smtClean="0">
                <a:solidFill>
                  <a:srgbClr val="48A2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卢嘉辉</a:t>
            </a:r>
            <a:endParaRPr lang="zh-CN" altLang="en-US" sz="2400" b="1" dirty="0" smtClean="0">
              <a:solidFill>
                <a:srgbClr val="48A2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068" y="2140742"/>
            <a:ext cx="5925185" cy="972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8373" y="4118606"/>
            <a:ext cx="309880" cy="344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3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interest-amplifi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2910" y="245745"/>
            <a:ext cx="3080034" cy="552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61640" y="6118860"/>
            <a:ext cx="308102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918335" y="2606834"/>
            <a:ext cx="5307806" cy="678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AMP Ads are 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6x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 faster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18335" y="3683794"/>
            <a:ext cx="5307806" cy="629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300">
                <a:latin typeface="微软雅黑" panose="020B0503020204020204" pitchFamily="34" charset="-122"/>
                <a:ea typeface="微软雅黑" panose="020B0503020204020204" pitchFamily="34" charset="-122"/>
              </a:rPr>
              <a:t>曝光率</a:t>
            </a:r>
            <a:r>
              <a:rPr lang="en-US" altLang="zh-CN" sz="33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300">
                <a:latin typeface="微软雅黑" panose="020B0503020204020204" pitchFamily="34" charset="-122"/>
                <a:ea typeface="微软雅黑" panose="020B0503020204020204" pitchFamily="34" charset="-122"/>
              </a:rPr>
              <a:t>点击率明显提升</a:t>
            </a:r>
            <a:endParaRPr lang="zh-CN" altLang="en-US" sz="3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amp_ad_vide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70" y="304165"/>
            <a:ext cx="8963660" cy="6249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211580" y="2400300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椭圆 4"/>
          <p:cNvSpPr/>
          <p:nvPr/>
        </p:nvSpPr>
        <p:spPr>
          <a:xfrm>
            <a:off x="2457371" y="3646091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648395" y="3002438"/>
            <a:ext cx="2966600" cy="635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en-US" altLang="zh-CN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99955" y="3002307"/>
            <a:ext cx="3060065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技术组成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20575943">
            <a:off x="3868103" y="2217896"/>
            <a:ext cx="1282065" cy="705803"/>
          </a:xfrm>
          <a:custGeom>
            <a:avLst/>
            <a:gdLst>
              <a:gd name="connsiteX0" fmla="*/ 746760 w 1478280"/>
              <a:gd name="connsiteY0" fmla="*/ 0 h 800100"/>
              <a:gd name="connsiteX1" fmla="*/ 0 w 1478280"/>
              <a:gd name="connsiteY1" fmla="*/ 800100 h 800100"/>
              <a:gd name="connsiteX2" fmla="*/ 1478280 w 1478280"/>
              <a:gd name="connsiteY2" fmla="*/ 800100 h 800100"/>
              <a:gd name="connsiteX3" fmla="*/ 746760 w 147828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8280" h="800100">
                <a:moveTo>
                  <a:pt x="746760" y="0"/>
                </a:moveTo>
                <a:lnTo>
                  <a:pt x="0" y="800100"/>
                </a:lnTo>
                <a:lnTo>
                  <a:pt x="1478280" y="800100"/>
                </a:lnTo>
                <a:lnTo>
                  <a:pt x="746760" y="0"/>
                </a:ln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任意多边形 4"/>
          <p:cNvSpPr/>
          <p:nvPr/>
        </p:nvSpPr>
        <p:spPr>
          <a:xfrm>
            <a:off x="3920014" y="2301240"/>
            <a:ext cx="1282065" cy="705803"/>
          </a:xfrm>
          <a:custGeom>
            <a:avLst/>
            <a:gdLst>
              <a:gd name="connsiteX0" fmla="*/ 746760 w 1478280"/>
              <a:gd name="connsiteY0" fmla="*/ 0 h 800100"/>
              <a:gd name="connsiteX1" fmla="*/ 0 w 1478280"/>
              <a:gd name="connsiteY1" fmla="*/ 800100 h 800100"/>
              <a:gd name="connsiteX2" fmla="*/ 1478280 w 1478280"/>
              <a:gd name="connsiteY2" fmla="*/ 800100 h 800100"/>
              <a:gd name="connsiteX3" fmla="*/ 746760 w 147828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8280" h="800100">
                <a:moveTo>
                  <a:pt x="746760" y="0"/>
                </a:moveTo>
                <a:lnTo>
                  <a:pt x="0" y="800100"/>
                </a:lnTo>
                <a:lnTo>
                  <a:pt x="1478280" y="800100"/>
                </a:lnTo>
                <a:lnTo>
                  <a:pt x="746760" y="0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任意多边形 10"/>
          <p:cNvSpPr/>
          <p:nvPr/>
        </p:nvSpPr>
        <p:spPr>
          <a:xfrm rot="19955273">
            <a:off x="4925378" y="3513296"/>
            <a:ext cx="1357789" cy="861060"/>
          </a:xfrm>
          <a:custGeom>
            <a:avLst/>
            <a:gdLst>
              <a:gd name="connsiteX0" fmla="*/ 0 w 1441174"/>
              <a:gd name="connsiteY0" fmla="*/ 9940 h 785192"/>
              <a:gd name="connsiteX1" fmla="*/ 675861 w 1441174"/>
              <a:gd name="connsiteY1" fmla="*/ 785192 h 785192"/>
              <a:gd name="connsiteX2" fmla="*/ 1441174 w 1441174"/>
              <a:gd name="connsiteY2" fmla="*/ 0 h 785192"/>
              <a:gd name="connsiteX3" fmla="*/ 0 w 1441174"/>
              <a:gd name="connsiteY3" fmla="*/ 9940 h 78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1174" h="785192">
                <a:moveTo>
                  <a:pt x="0" y="9940"/>
                </a:moveTo>
                <a:lnTo>
                  <a:pt x="675861" y="785192"/>
                </a:lnTo>
                <a:lnTo>
                  <a:pt x="1441174" y="0"/>
                </a:lnTo>
                <a:lnTo>
                  <a:pt x="0" y="9940"/>
                </a:ln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任意多边形 12"/>
          <p:cNvSpPr/>
          <p:nvPr/>
        </p:nvSpPr>
        <p:spPr>
          <a:xfrm>
            <a:off x="4925378" y="3561398"/>
            <a:ext cx="1357789" cy="861060"/>
          </a:xfrm>
          <a:custGeom>
            <a:avLst/>
            <a:gdLst>
              <a:gd name="connsiteX0" fmla="*/ 0 w 1441174"/>
              <a:gd name="connsiteY0" fmla="*/ 9940 h 785192"/>
              <a:gd name="connsiteX1" fmla="*/ 675861 w 1441174"/>
              <a:gd name="connsiteY1" fmla="*/ 785192 h 785192"/>
              <a:gd name="connsiteX2" fmla="*/ 1441174 w 1441174"/>
              <a:gd name="connsiteY2" fmla="*/ 0 h 785192"/>
              <a:gd name="connsiteX3" fmla="*/ 0 w 1441174"/>
              <a:gd name="connsiteY3" fmla="*/ 9940 h 78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1174" h="785192">
                <a:moveTo>
                  <a:pt x="0" y="9940"/>
                </a:moveTo>
                <a:lnTo>
                  <a:pt x="675861" y="785192"/>
                </a:lnTo>
                <a:lnTo>
                  <a:pt x="1441174" y="0"/>
                </a:lnTo>
                <a:lnTo>
                  <a:pt x="0" y="9940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任意多边形 23"/>
          <p:cNvSpPr/>
          <p:nvPr/>
        </p:nvSpPr>
        <p:spPr>
          <a:xfrm rot="20100000">
            <a:off x="2980807" y="3385008"/>
            <a:ext cx="1059084" cy="946230"/>
          </a:xfrm>
          <a:custGeom>
            <a:avLst/>
            <a:gdLst>
              <a:gd name="connsiteX0" fmla="*/ 0 w 1412112"/>
              <a:gd name="connsiteY0" fmla="*/ 625033 h 1261640"/>
              <a:gd name="connsiteX1" fmla="*/ 1169043 w 1412112"/>
              <a:gd name="connsiteY1" fmla="*/ 0 h 1261640"/>
              <a:gd name="connsiteX2" fmla="*/ 1412112 w 1412112"/>
              <a:gd name="connsiteY2" fmla="*/ 1261640 h 1261640"/>
              <a:gd name="connsiteX3" fmla="*/ 0 w 1412112"/>
              <a:gd name="connsiteY3" fmla="*/ 625033 h 12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112" h="1261640">
                <a:moveTo>
                  <a:pt x="0" y="625033"/>
                </a:moveTo>
                <a:lnTo>
                  <a:pt x="1169043" y="0"/>
                </a:lnTo>
                <a:lnTo>
                  <a:pt x="1412112" y="1261640"/>
                </a:lnTo>
                <a:lnTo>
                  <a:pt x="0" y="625033"/>
                </a:ln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任意多边形 24"/>
          <p:cNvSpPr/>
          <p:nvPr/>
        </p:nvSpPr>
        <p:spPr>
          <a:xfrm rot="19200000">
            <a:off x="3026814" y="3518530"/>
            <a:ext cx="1059084" cy="946230"/>
          </a:xfrm>
          <a:custGeom>
            <a:avLst/>
            <a:gdLst>
              <a:gd name="connsiteX0" fmla="*/ 0 w 1412112"/>
              <a:gd name="connsiteY0" fmla="*/ 625033 h 1261640"/>
              <a:gd name="connsiteX1" fmla="*/ 1169043 w 1412112"/>
              <a:gd name="connsiteY1" fmla="*/ 0 h 1261640"/>
              <a:gd name="connsiteX2" fmla="*/ 1412112 w 1412112"/>
              <a:gd name="connsiteY2" fmla="*/ 1261640 h 1261640"/>
              <a:gd name="connsiteX3" fmla="*/ 0 w 1412112"/>
              <a:gd name="connsiteY3" fmla="*/ 625033 h 12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2112" h="1261640">
                <a:moveTo>
                  <a:pt x="0" y="625033"/>
                </a:moveTo>
                <a:lnTo>
                  <a:pt x="1169043" y="0"/>
                </a:lnTo>
                <a:lnTo>
                  <a:pt x="1412112" y="1261640"/>
                </a:lnTo>
                <a:lnTo>
                  <a:pt x="0" y="625033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文本框 32"/>
          <p:cNvSpPr txBox="1"/>
          <p:nvPr/>
        </p:nvSpPr>
        <p:spPr>
          <a:xfrm>
            <a:off x="3082325" y="1438847"/>
            <a:ext cx="3108325" cy="74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8A2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 </a:t>
            </a:r>
            <a:r>
              <a:rPr lang="en-US" sz="4000" b="1" dirty="0" smtClean="0">
                <a:solidFill>
                  <a:srgbClr val="48A2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endParaRPr lang="en-US" sz="4000" b="1" dirty="0" smtClean="0">
              <a:solidFill>
                <a:srgbClr val="48A2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椭圆 5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4947875" y="4638770"/>
            <a:ext cx="3094355" cy="74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8A2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 </a:t>
            </a:r>
            <a:r>
              <a:rPr lang="en-US" sz="4000" b="1" dirty="0" smtClean="0">
                <a:solidFill>
                  <a:srgbClr val="48A2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en-US" sz="4000" b="1" dirty="0" smtClean="0">
              <a:solidFill>
                <a:srgbClr val="48A2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36722" y="4638770"/>
            <a:ext cx="2117090" cy="74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8A2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 JS</a:t>
            </a:r>
            <a:endParaRPr lang="en-US" sz="4000" b="1" dirty="0" smtClean="0">
              <a:solidFill>
                <a:srgbClr val="48A2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3" grpId="0"/>
      <p:bldP spid="24" grpId="0" animBg="1"/>
      <p:bldP spid="25" grpId="0" animBg="1"/>
      <p:bldP spid="3" grpId="0"/>
      <p:bldP spid="13" grpId="0" animBg="1"/>
      <p:bldP spid="2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193165" y="414020"/>
            <a:ext cx="458152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AMP HTML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1220" y="1666875"/>
            <a:ext cx="7658100" cy="42710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子集，限制了部分标签的使用</a:t>
            </a:r>
            <a:endParaRPr lang="zh-CN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文件必须是异步加载的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只允许使用内联样式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preconnent API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不允许自定义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endParaRPr lang="zh-CN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02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386715"/>
            <a:ext cx="9137015" cy="55283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7770" y="1393031"/>
            <a:ext cx="2999423" cy="3793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50" strike="sngStrike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4050" strike="sngStrike" dirty="0" err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sz="4050" strike="sngStrike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sz="4500" strike="sngStrike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50" strike="sngStrike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&lt;video&gt;</a:t>
            </a:r>
            <a:endParaRPr lang="en-US" altLang="zh-CN" sz="4500" strike="sngStrike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50" strike="sngStrike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&lt;audio&gt;</a:t>
            </a:r>
            <a:endParaRPr lang="en-US" altLang="zh-CN" sz="4050" strike="sngStrike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50" strike="sngStrike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4050" strike="sngStrike" dirty="0" err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iframe</a:t>
            </a:r>
            <a:r>
              <a:rPr lang="en-US" altLang="zh-CN" sz="4050" strike="sngStrike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sz="4050" strike="sngStrike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50" strike="sngStrike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&lt;embed&gt;</a:t>
            </a:r>
            <a:endParaRPr lang="en-US" altLang="zh-CN" sz="4050" strike="sngStrike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9625" y="1422083"/>
            <a:ext cx="4469606" cy="305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&lt;amp-</a:t>
            </a:r>
            <a:r>
              <a:rPr lang="en-US" altLang="zh-CN" sz="4050" dirty="0" err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sz="40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sz="40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&lt;amp-video&gt;</a:t>
            </a:r>
            <a:endParaRPr lang="en-US" altLang="zh-CN" sz="40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&lt;amp-audio&gt;</a:t>
            </a:r>
            <a:endParaRPr lang="en-US" altLang="zh-CN" sz="40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&lt;amp-</a:t>
            </a:r>
            <a:r>
              <a:rPr lang="en-US" altLang="zh-CN" sz="4050" dirty="0" err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iframe</a:t>
            </a:r>
            <a:r>
              <a:rPr lang="en-US" altLang="zh-CN" sz="40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sz="40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340485" y="427990"/>
            <a:ext cx="458152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AMP JS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0560" y="2486025"/>
            <a:ext cx="2971800" cy="3051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AMP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运行时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AMP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组件库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58410" y="2486025"/>
            <a:ext cx="2971800" cy="3051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资源按需加载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自适应布局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5" name="右箭头 4"/>
          <p:cNvSpPr/>
          <p:nvPr/>
        </p:nvSpPr>
        <p:spPr>
          <a:xfrm>
            <a:off x="3850640" y="3187065"/>
            <a:ext cx="776605" cy="291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114425" y="414020"/>
            <a:ext cx="691515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Custom Elements API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135" y="1285240"/>
            <a:ext cx="2305050" cy="2466975"/>
          </a:xfrm>
          <a:prstGeom prst="rect">
            <a:avLst/>
          </a:prstGeom>
        </p:spPr>
      </p:pic>
      <p:pic>
        <p:nvPicPr>
          <p:cNvPr id="5" name="图片 4" descr="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10" y="2771140"/>
            <a:ext cx="2447925" cy="1676400"/>
          </a:xfrm>
          <a:prstGeom prst="rect">
            <a:avLst/>
          </a:prstGeom>
        </p:spPr>
      </p:pic>
      <p:pic>
        <p:nvPicPr>
          <p:cNvPr id="6" name="图片 5" descr="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085" y="4447540"/>
            <a:ext cx="5914390" cy="1352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椭圆 16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8" name="椭圆 17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758950" y="3607435"/>
            <a:ext cx="5200015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卢嘉辉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6320" y="427990"/>
            <a:ext cx="398399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640" y="4384040"/>
            <a:ext cx="7284720" cy="2076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年入职腾讯</a:t>
            </a:r>
            <a:endParaRPr lang="zh-CN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空间前端团队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曾参与朋友网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,QQ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照片管家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画报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企鹅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FM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等项目开发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148965" y="1092835"/>
            <a:ext cx="2419985" cy="2419985"/>
          </a:xfrm>
          <a:prstGeom prst="ellipse">
            <a:avLst/>
          </a:prstGeom>
          <a:blipFill rotWithShape="1">
            <a:blip r:embed="rId1"/>
            <a:tile tx="0" ty="0" sx="14000" sy="14000" flip="none" algn="ctr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148080" y="427990"/>
            <a:ext cx="458152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AMP Cache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8355" y="2196465"/>
            <a:ext cx="7686040" cy="4027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第三方提供的</a:t>
            </a:r>
            <a:r>
              <a:rPr 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缓存图片资源，并做体积优化。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923574" y="3417570"/>
            <a:ext cx="5380673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4000">
                <a:latin typeface="微软雅黑" panose="020B0503020204020204" pitchFamily="34" charset="-122"/>
                <a:ea typeface="微软雅黑" panose="020B0503020204020204" pitchFamily="34" charset="-122"/>
              </a:rPr>
              <a:t>登录 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37849" y="2373154"/>
            <a:ext cx="5380673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</a:rPr>
              <a:t>Demo 1</a:t>
            </a:r>
            <a:endParaRPr lang="en-US" altLang="zh-CN" sz="4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097598" y="2682558"/>
            <a:ext cx="2682716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登录前：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94300" y="2698433"/>
            <a:ext cx="2682716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登录后：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pic>
        <p:nvPicPr>
          <p:cNvPr id="7" name="图片 6" descr="log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300" y="3491865"/>
            <a:ext cx="2105025" cy="8953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48080" y="427990"/>
            <a:ext cx="458152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需求描述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log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5" y="3491865"/>
            <a:ext cx="2095500" cy="962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-13335"/>
            <a:ext cx="10932795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QQ截图201706182132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575" y="-14605"/>
            <a:ext cx="9932035" cy="689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923574" y="3417570"/>
            <a:ext cx="5380673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000">
                <a:latin typeface="微软雅黑" panose="020B0503020204020204" pitchFamily="34" charset="-122"/>
                <a:ea typeface="微软雅黑" panose="020B0503020204020204" pitchFamily="34" charset="-122"/>
              </a:rPr>
              <a:t>动态列表 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模板使用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37849" y="2373154"/>
            <a:ext cx="5380673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</a:rPr>
              <a:t>Demo 2</a:t>
            </a:r>
            <a:endParaRPr lang="en-US" altLang="zh-CN" sz="4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48080" y="5351780"/>
            <a:ext cx="714248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功能：查询后台，显示组件列表。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0" y="1823879"/>
            <a:ext cx="5314474" cy="2764155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8" name="文本框 7"/>
          <p:cNvSpPr txBox="1"/>
          <p:nvPr/>
        </p:nvSpPr>
        <p:spPr>
          <a:xfrm>
            <a:off x="1148080" y="427990"/>
            <a:ext cx="458152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需求描述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QQ截图201706182140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19050"/>
            <a:ext cx="10058400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266065"/>
            <a:ext cx="10873740" cy="7687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-27940"/>
            <a:ext cx="9730740" cy="6895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7010256" y="267605"/>
            <a:ext cx="535071" cy="535071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椭圆 24"/>
          <p:cNvSpPr/>
          <p:nvPr/>
        </p:nvSpPr>
        <p:spPr>
          <a:xfrm>
            <a:off x="1134720" y="1927762"/>
            <a:ext cx="143933" cy="143933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椭圆 3"/>
          <p:cNvSpPr/>
          <p:nvPr/>
        </p:nvSpPr>
        <p:spPr>
          <a:xfrm>
            <a:off x="614301" y="1383425"/>
            <a:ext cx="714375" cy="714375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747457" y="1452072"/>
            <a:ext cx="464820" cy="67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3275" y="1456055"/>
            <a:ext cx="4228465" cy="397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技术组成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QQ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现状与展望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093585" y="217412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6543962" y="806486"/>
            <a:ext cx="2966600" cy="635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15412" y="2535555"/>
            <a:ext cx="714375" cy="71437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738918" y="2578802"/>
            <a:ext cx="464820" cy="67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146442" y="3065840"/>
            <a:ext cx="143933" cy="143933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椭圆 13"/>
          <p:cNvSpPr/>
          <p:nvPr/>
        </p:nvSpPr>
        <p:spPr>
          <a:xfrm>
            <a:off x="623032" y="3641725"/>
            <a:ext cx="714375" cy="714375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758894" y="3688782"/>
            <a:ext cx="464820" cy="67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178948" y="4172010"/>
            <a:ext cx="143933" cy="143933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椭圆 18"/>
          <p:cNvSpPr/>
          <p:nvPr/>
        </p:nvSpPr>
        <p:spPr>
          <a:xfrm>
            <a:off x="621921" y="4727812"/>
            <a:ext cx="714375" cy="71437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文本框 19"/>
          <p:cNvSpPr txBox="1"/>
          <p:nvPr/>
        </p:nvSpPr>
        <p:spPr>
          <a:xfrm>
            <a:off x="737809" y="4775504"/>
            <a:ext cx="464820" cy="67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158400" y="5290245"/>
            <a:ext cx="143933" cy="143933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56055" y="1936115"/>
            <a:ext cx="7127875" cy="3051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更多文档和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Demo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可参考：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https://ampbyexample.com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https://www.ampproject.org/docs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211580" y="2400300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椭圆 4"/>
          <p:cNvSpPr/>
          <p:nvPr/>
        </p:nvSpPr>
        <p:spPr>
          <a:xfrm>
            <a:off x="2457371" y="3646091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600770" y="3002438"/>
            <a:ext cx="2966600" cy="635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3</a:t>
            </a:r>
            <a:endParaRPr lang="en-US" altLang="zh-CN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19260" y="2959762"/>
            <a:ext cx="3805555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QQ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23123" y="2427923"/>
            <a:ext cx="5039678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</a:rPr>
              <a:t>Qzone AMP Cache</a:t>
            </a:r>
            <a:endParaRPr lang="en-US" altLang="zh-CN" sz="4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2079308" y="3760470"/>
            <a:ext cx="5039678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</a:rPr>
              <a:t>AMP JS 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55745" y="3191828"/>
            <a:ext cx="1098233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endParaRPr lang="en-US" altLang="zh-CN" sz="4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47345" y="123825"/>
            <a:ext cx="60007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Qzone AMP Cache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Screenshot_2017-06-18-22-53-13-478_com.qzo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" y="975360"/>
            <a:ext cx="3036745" cy="5400000"/>
          </a:xfrm>
          <a:prstGeom prst="rect">
            <a:avLst/>
          </a:prstGeom>
        </p:spPr>
      </p:pic>
      <p:pic>
        <p:nvPicPr>
          <p:cNvPr id="7" name="图片 6" descr="Screenshot_2017-06-18-22-55-00-704_com.qz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975360"/>
            <a:ext cx="3036038" cy="54000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024630" y="4824095"/>
            <a:ext cx="827405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36921" y="1796891"/>
            <a:ext cx="4723448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https://ampbyexample.com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652780" y="3781425"/>
            <a:ext cx="10589260" cy="417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https://ampbyexample-com.amp.gtimg.cn/c/s/ampbyexample.com/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4335304" y="2441258"/>
            <a:ext cx="375285" cy="1125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59205" y="468154"/>
            <a:ext cx="7353776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Qzone AMP Cache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1205" y="2289810"/>
            <a:ext cx="8293100" cy="2564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buAutoNum type="arabicPeriod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规范编写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将页面分享到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Qzone(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/AMP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页面均可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校验请求并</a:t>
            </a:r>
            <a:r>
              <a: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CORS</a:t>
            </a:r>
            <a:r>
              <a: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跨域头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93115" y="2169160"/>
            <a:ext cx="8087360" cy="3539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buAutoNum type="arabicPeriod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自建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或使用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云服务（腾讯云）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实现一个带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重写功能的代理服务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实现一个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缓存查询接口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实现一个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缓存更新接口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0955" y="468154"/>
            <a:ext cx="7353776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</a:t>
            </a:r>
            <a:r>
              <a:rPr 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搭建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AMP Cache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59435" y="2699385"/>
            <a:ext cx="2484755" cy="2484755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椭圆 2"/>
          <p:cNvSpPr/>
          <p:nvPr/>
        </p:nvSpPr>
        <p:spPr>
          <a:xfrm>
            <a:off x="3326130" y="2691765"/>
            <a:ext cx="2492375" cy="2492375"/>
          </a:xfrm>
          <a:prstGeom prst="ellipse">
            <a:avLst/>
          </a:prstGeom>
          <a:solidFill>
            <a:srgbClr val="0070C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椭圆 3"/>
          <p:cNvSpPr/>
          <p:nvPr/>
        </p:nvSpPr>
        <p:spPr>
          <a:xfrm>
            <a:off x="6250305" y="2704465"/>
            <a:ext cx="2479675" cy="2479675"/>
          </a:xfrm>
          <a:prstGeom prst="ellipse">
            <a:avLst/>
          </a:prstGeom>
          <a:solidFill>
            <a:srgbClr val="6C92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796290" y="3635375"/>
            <a:ext cx="201168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安全检查</a:t>
            </a:r>
            <a:endParaRPr lang="zh-CN" altLang="en-US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39490" y="3630930"/>
            <a:ext cx="206565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规则检查</a:t>
            </a:r>
            <a:endParaRPr lang="zh-CN" altLang="en-US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25151" y="3637756"/>
            <a:ext cx="1130141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57230" y="485645"/>
            <a:ext cx="2011680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页面收录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1084535" y="427860"/>
            <a:ext cx="2011680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缓存更新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085975" y="2342515"/>
            <a:ext cx="2484755" cy="2484755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4" name="椭圆 3"/>
          <p:cNvSpPr/>
          <p:nvPr/>
        </p:nvSpPr>
        <p:spPr>
          <a:xfrm>
            <a:off x="4199255" y="2342515"/>
            <a:ext cx="2492375" cy="2492375"/>
          </a:xfrm>
          <a:prstGeom prst="ellipse">
            <a:avLst/>
          </a:prstGeom>
          <a:solidFill>
            <a:srgbClr val="0070C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8" name="文本框 7"/>
          <p:cNvSpPr txBox="1"/>
          <p:nvPr/>
        </p:nvSpPr>
        <p:spPr>
          <a:xfrm>
            <a:off x="2322830" y="3278505"/>
            <a:ext cx="201168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被动</a:t>
            </a:r>
            <a:endParaRPr lang="zh-CN" altLang="en-US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2615" y="3281680"/>
            <a:ext cx="206565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</a:t>
            </a:r>
            <a:endParaRPr lang="zh-CN" altLang="en-US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89305" y="2634615"/>
            <a:ext cx="8023860" cy="1588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https://github.com/ampproject/amphtml/blob/master/spec/amp-cache-guidelines.md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1084535" y="427860"/>
            <a:ext cx="2011680" cy="67881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更多指引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315720" y="2475865"/>
            <a:ext cx="1659890" cy="165989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椭圆 4"/>
          <p:cNvSpPr/>
          <p:nvPr/>
        </p:nvSpPr>
        <p:spPr>
          <a:xfrm>
            <a:off x="2439670" y="3599815"/>
            <a:ext cx="535940" cy="53594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675065" y="2975768"/>
            <a:ext cx="2966600" cy="635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25246" y="2994052"/>
            <a:ext cx="2280920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AMP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1023575" y="427860"/>
            <a:ext cx="4426585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Qzone AMP JS 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3620" y="2258060"/>
            <a:ext cx="736981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https://cdn.ampproject.org/v0.js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3620" y="4437380"/>
            <a:ext cx="736981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gtimg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cn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/v0.js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4029710" y="3145790"/>
            <a:ext cx="351790" cy="1082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211580" y="2400300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椭圆 4"/>
          <p:cNvSpPr/>
          <p:nvPr/>
        </p:nvSpPr>
        <p:spPr>
          <a:xfrm>
            <a:off x="2457371" y="3646091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648395" y="3002438"/>
            <a:ext cx="2966600" cy="6359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en-US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2450" y="3041677"/>
            <a:ext cx="3517265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现状与展望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Web-browsers-Chrome-Firefox-Safari-Edge-Oper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790" y="3318510"/>
            <a:ext cx="6598920" cy="12007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6000" y="1823720"/>
            <a:ext cx="4762500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浏览器支持</a:t>
            </a:r>
            <a:endParaRPr lang="zh-CN" altLang="en-US" sz="4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_440x140.v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278" y="2232184"/>
            <a:ext cx="3142774" cy="1000125"/>
          </a:xfrm>
          <a:prstGeom prst="rect">
            <a:avLst/>
          </a:prstGeom>
        </p:spPr>
      </p:pic>
      <p:pic>
        <p:nvPicPr>
          <p:cNvPr id="8" name="图片 7" descr="googlelogo_color_272x92d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5" y="2295525"/>
            <a:ext cx="2578735" cy="87249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2314575" y="878205"/>
            <a:ext cx="4762500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平台支持</a:t>
            </a:r>
            <a:endParaRPr lang="zh-CN" altLang="en-US" sz="4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baid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60" y="1687195"/>
            <a:ext cx="2585720" cy="1724025"/>
          </a:xfrm>
          <a:prstGeom prst="rect">
            <a:avLst/>
          </a:prstGeom>
        </p:spPr>
      </p:pic>
      <p:pic>
        <p:nvPicPr>
          <p:cNvPr id="10" name="图片 9" descr="weib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055" y="3745865"/>
            <a:ext cx="2885440" cy="1257300"/>
          </a:xfrm>
          <a:prstGeom prst="rect">
            <a:avLst/>
          </a:prstGeom>
        </p:spPr>
      </p:pic>
      <p:pic>
        <p:nvPicPr>
          <p:cNvPr id="12" name="图片 11" descr="qzon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775" y="3829050"/>
            <a:ext cx="2925445" cy="109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椭圆 17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文本框 24"/>
          <p:cNvSpPr txBox="1"/>
          <p:nvPr/>
        </p:nvSpPr>
        <p:spPr>
          <a:xfrm>
            <a:off x="1316196" y="2682875"/>
            <a:ext cx="6510814" cy="75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sz="4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AMP</a:t>
            </a:r>
            <a:r>
              <a: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196" y="3999865"/>
            <a:ext cx="6510814" cy="752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90w </a:t>
            </a:r>
            <a:r>
              <a:rPr lang="zh-CN" altLang="zh-CN" sz="4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域名</a:t>
            </a:r>
            <a:endParaRPr lang="zh-CN" altLang="zh-CN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88965" y="6200140"/>
            <a:ext cx="3437890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-----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Goolgle I/O 2017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rot="5400000" flipV="1">
            <a:off x="4362648" y="2168319"/>
            <a:ext cx="1714500" cy="17145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1638300 w 2286000"/>
              <a:gd name="connsiteY2" fmla="*/ 2286000 h 2286000"/>
              <a:gd name="connsiteX3" fmla="*/ 0 w 2286000"/>
              <a:gd name="connsiteY3" fmla="*/ 6477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cubicBezTo>
                  <a:pt x="1262523" y="0"/>
                  <a:pt x="2286000" y="1023477"/>
                  <a:pt x="2286000" y="2286000"/>
                </a:cubicBezTo>
                <a:lnTo>
                  <a:pt x="1638300" y="2286000"/>
                </a:lnTo>
                <a:cubicBezTo>
                  <a:pt x="1638300" y="1381192"/>
                  <a:pt x="904808" y="647700"/>
                  <a:pt x="0" y="64770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任意多边形 3"/>
          <p:cNvSpPr/>
          <p:nvPr/>
        </p:nvSpPr>
        <p:spPr>
          <a:xfrm rot="16200000" flipH="1" flipV="1">
            <a:off x="3130351" y="2168319"/>
            <a:ext cx="1714500" cy="17145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1638300 w 2286000"/>
              <a:gd name="connsiteY2" fmla="*/ 2286000 h 2286000"/>
              <a:gd name="connsiteX3" fmla="*/ 0 w 2286000"/>
              <a:gd name="connsiteY3" fmla="*/ 6477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cubicBezTo>
                  <a:pt x="1262523" y="0"/>
                  <a:pt x="2286000" y="1023477"/>
                  <a:pt x="2286000" y="2286000"/>
                </a:cubicBezTo>
                <a:lnTo>
                  <a:pt x="1638300" y="2286000"/>
                </a:lnTo>
                <a:cubicBezTo>
                  <a:pt x="1638300" y="1381192"/>
                  <a:pt x="904808" y="647700"/>
                  <a:pt x="0" y="647700"/>
                </a:cubicBez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任意多边形 5"/>
          <p:cNvSpPr/>
          <p:nvPr/>
        </p:nvSpPr>
        <p:spPr>
          <a:xfrm rot="5400000" flipH="1" flipV="1">
            <a:off x="4362648" y="3409903"/>
            <a:ext cx="1714500" cy="17145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1638300 w 2286000"/>
              <a:gd name="connsiteY2" fmla="*/ 2286000 h 2286000"/>
              <a:gd name="connsiteX3" fmla="*/ 0 w 2286000"/>
              <a:gd name="connsiteY3" fmla="*/ 6477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cubicBezTo>
                  <a:pt x="1262523" y="0"/>
                  <a:pt x="2286000" y="1023477"/>
                  <a:pt x="2286000" y="2286000"/>
                </a:cubicBezTo>
                <a:lnTo>
                  <a:pt x="1638300" y="2286000"/>
                </a:lnTo>
                <a:cubicBezTo>
                  <a:pt x="1638300" y="1381192"/>
                  <a:pt x="904808" y="647700"/>
                  <a:pt x="0" y="647700"/>
                </a:cubicBez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任意多边形 6"/>
          <p:cNvSpPr/>
          <p:nvPr/>
        </p:nvSpPr>
        <p:spPr>
          <a:xfrm rot="16200000" flipV="1">
            <a:off x="3130351" y="3409903"/>
            <a:ext cx="1714500" cy="17145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1638300 w 2286000"/>
              <a:gd name="connsiteY2" fmla="*/ 2286000 h 2286000"/>
              <a:gd name="connsiteX3" fmla="*/ 0 w 2286000"/>
              <a:gd name="connsiteY3" fmla="*/ 6477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cubicBezTo>
                  <a:pt x="1262523" y="0"/>
                  <a:pt x="2286000" y="1023477"/>
                  <a:pt x="2286000" y="2286000"/>
                </a:cubicBezTo>
                <a:lnTo>
                  <a:pt x="1638300" y="2286000"/>
                </a:lnTo>
                <a:cubicBezTo>
                  <a:pt x="1638300" y="1381192"/>
                  <a:pt x="904808" y="647700"/>
                  <a:pt x="0" y="64770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4388945" y="3425991"/>
            <a:ext cx="363586" cy="387112"/>
            <a:chOff x="3194451" y="5048733"/>
            <a:chExt cx="484781" cy="516149"/>
          </a:xfrm>
          <a:solidFill>
            <a:srgbClr val="6C92C0"/>
          </a:solidFill>
        </p:grpSpPr>
        <p:sp>
          <p:nvSpPr>
            <p:cNvPr id="9" name="Freeform 603"/>
            <p:cNvSpPr/>
            <p:nvPr/>
          </p:nvSpPr>
          <p:spPr bwMode="auto">
            <a:xfrm>
              <a:off x="3428285" y="5048733"/>
              <a:ext cx="31369" cy="71292"/>
            </a:xfrm>
            <a:custGeom>
              <a:avLst/>
              <a:gdLst>
                <a:gd name="T0" fmla="*/ 7 w 13"/>
                <a:gd name="T1" fmla="*/ 32 h 32"/>
                <a:gd name="T2" fmla="*/ 0 w 13"/>
                <a:gd name="T3" fmla="*/ 25 h 32"/>
                <a:gd name="T4" fmla="*/ 0 w 13"/>
                <a:gd name="T5" fmla="*/ 6 h 32"/>
                <a:gd name="T6" fmla="*/ 7 w 13"/>
                <a:gd name="T7" fmla="*/ 0 h 32"/>
                <a:gd name="T8" fmla="*/ 13 w 13"/>
                <a:gd name="T9" fmla="*/ 6 h 32"/>
                <a:gd name="T10" fmla="*/ 13 w 13"/>
                <a:gd name="T11" fmla="*/ 25 h 32"/>
                <a:gd name="T12" fmla="*/ 7 w 1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32"/>
                  </a:moveTo>
                  <a:cubicBezTo>
                    <a:pt x="3" y="32"/>
                    <a:pt x="0" y="29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0" y="32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0" name="Freeform 604"/>
            <p:cNvSpPr/>
            <p:nvPr/>
          </p:nvSpPr>
          <p:spPr bwMode="auto">
            <a:xfrm>
              <a:off x="3311367" y="5074399"/>
              <a:ext cx="57033" cy="68439"/>
            </a:xfrm>
            <a:custGeom>
              <a:avLst/>
              <a:gdLst>
                <a:gd name="T0" fmla="*/ 17 w 24"/>
                <a:gd name="T1" fmla="*/ 30 h 30"/>
                <a:gd name="T2" fmla="*/ 12 w 24"/>
                <a:gd name="T3" fmla="*/ 27 h 30"/>
                <a:gd name="T4" fmla="*/ 2 w 24"/>
                <a:gd name="T5" fmla="*/ 10 h 30"/>
                <a:gd name="T6" fmla="*/ 4 w 24"/>
                <a:gd name="T7" fmla="*/ 1 h 30"/>
                <a:gd name="T8" fmla="*/ 12 w 24"/>
                <a:gd name="T9" fmla="*/ 4 h 30"/>
                <a:gd name="T10" fmla="*/ 22 w 24"/>
                <a:gd name="T11" fmla="*/ 21 h 30"/>
                <a:gd name="T12" fmla="*/ 20 w 24"/>
                <a:gd name="T13" fmla="*/ 29 h 30"/>
                <a:gd name="T14" fmla="*/ 17 w 24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0">
                  <a:moveTo>
                    <a:pt x="17" y="30"/>
                  </a:moveTo>
                  <a:cubicBezTo>
                    <a:pt x="15" y="30"/>
                    <a:pt x="13" y="29"/>
                    <a:pt x="12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1" y="3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4" y="24"/>
                    <a:pt x="23" y="27"/>
                    <a:pt x="20" y="29"/>
                  </a:cubicBezTo>
                  <a:cubicBezTo>
                    <a:pt x="19" y="29"/>
                    <a:pt x="18" y="30"/>
                    <a:pt x="1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1" name="Freeform 605"/>
            <p:cNvSpPr/>
            <p:nvPr/>
          </p:nvSpPr>
          <p:spPr bwMode="auto">
            <a:xfrm>
              <a:off x="3228670" y="5154245"/>
              <a:ext cx="68439" cy="51330"/>
            </a:xfrm>
            <a:custGeom>
              <a:avLst/>
              <a:gdLst>
                <a:gd name="T0" fmla="*/ 23 w 30"/>
                <a:gd name="T1" fmla="*/ 23 h 23"/>
                <a:gd name="T2" fmla="*/ 20 w 30"/>
                <a:gd name="T3" fmla="*/ 22 h 23"/>
                <a:gd name="T4" fmla="*/ 4 w 30"/>
                <a:gd name="T5" fmla="*/ 12 h 23"/>
                <a:gd name="T6" fmla="*/ 1 w 30"/>
                <a:gd name="T7" fmla="*/ 4 h 23"/>
                <a:gd name="T8" fmla="*/ 10 w 30"/>
                <a:gd name="T9" fmla="*/ 2 h 23"/>
                <a:gd name="T10" fmla="*/ 27 w 30"/>
                <a:gd name="T11" fmla="*/ 12 h 23"/>
                <a:gd name="T12" fmla="*/ 29 w 30"/>
                <a:gd name="T13" fmla="*/ 20 h 23"/>
                <a:gd name="T14" fmla="*/ 23 w 30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3">
                  <a:moveTo>
                    <a:pt x="23" y="23"/>
                  </a:moveTo>
                  <a:cubicBezTo>
                    <a:pt x="22" y="23"/>
                    <a:pt x="21" y="23"/>
                    <a:pt x="20" y="2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1"/>
                    <a:pt x="0" y="7"/>
                    <a:pt x="1" y="4"/>
                  </a:cubicBezTo>
                  <a:cubicBezTo>
                    <a:pt x="3" y="1"/>
                    <a:pt x="7" y="0"/>
                    <a:pt x="10" y="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3"/>
                    <a:pt x="30" y="17"/>
                    <a:pt x="29" y="20"/>
                  </a:cubicBezTo>
                  <a:cubicBezTo>
                    <a:pt x="28" y="22"/>
                    <a:pt x="26" y="23"/>
                    <a:pt x="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2" name="Freeform 606"/>
            <p:cNvSpPr/>
            <p:nvPr/>
          </p:nvSpPr>
          <p:spPr bwMode="auto">
            <a:xfrm>
              <a:off x="3194451" y="5271161"/>
              <a:ext cx="71292" cy="28516"/>
            </a:xfrm>
            <a:custGeom>
              <a:avLst/>
              <a:gdLst>
                <a:gd name="T0" fmla="*/ 25 w 31"/>
                <a:gd name="T1" fmla="*/ 12 h 12"/>
                <a:gd name="T2" fmla="*/ 6 w 31"/>
                <a:gd name="T3" fmla="*/ 12 h 12"/>
                <a:gd name="T4" fmla="*/ 0 w 31"/>
                <a:gd name="T5" fmla="*/ 6 h 12"/>
                <a:gd name="T6" fmla="*/ 6 w 31"/>
                <a:gd name="T7" fmla="*/ 0 h 12"/>
                <a:gd name="T8" fmla="*/ 25 w 31"/>
                <a:gd name="T9" fmla="*/ 0 h 12"/>
                <a:gd name="T10" fmla="*/ 31 w 31"/>
                <a:gd name="T11" fmla="*/ 6 h 12"/>
                <a:gd name="T12" fmla="*/ 25 w 3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2">
                  <a:moveTo>
                    <a:pt x="25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0"/>
                    <a:pt x="31" y="2"/>
                    <a:pt x="31" y="6"/>
                  </a:cubicBezTo>
                  <a:cubicBezTo>
                    <a:pt x="31" y="9"/>
                    <a:pt x="29" y="12"/>
                    <a:pt x="2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3" name="Freeform 608"/>
            <p:cNvSpPr/>
            <p:nvPr/>
          </p:nvSpPr>
          <p:spPr bwMode="auto">
            <a:xfrm>
              <a:off x="3220116" y="5359563"/>
              <a:ext cx="68439" cy="54182"/>
            </a:xfrm>
            <a:custGeom>
              <a:avLst/>
              <a:gdLst>
                <a:gd name="T0" fmla="*/ 6 w 30"/>
                <a:gd name="T1" fmla="*/ 23 h 23"/>
                <a:gd name="T2" fmla="*/ 1 w 30"/>
                <a:gd name="T3" fmla="*/ 20 h 23"/>
                <a:gd name="T4" fmla="*/ 3 w 30"/>
                <a:gd name="T5" fmla="*/ 12 h 23"/>
                <a:gd name="T6" fmla="*/ 20 w 30"/>
                <a:gd name="T7" fmla="*/ 2 h 23"/>
                <a:gd name="T8" fmla="*/ 29 w 30"/>
                <a:gd name="T9" fmla="*/ 4 h 23"/>
                <a:gd name="T10" fmla="*/ 26 w 30"/>
                <a:gd name="T11" fmla="*/ 12 h 23"/>
                <a:gd name="T12" fmla="*/ 9 w 30"/>
                <a:gd name="T13" fmla="*/ 22 h 23"/>
                <a:gd name="T14" fmla="*/ 6 w 30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3">
                  <a:moveTo>
                    <a:pt x="6" y="23"/>
                  </a:moveTo>
                  <a:cubicBezTo>
                    <a:pt x="4" y="23"/>
                    <a:pt x="2" y="22"/>
                    <a:pt x="1" y="20"/>
                  </a:cubicBezTo>
                  <a:cubicBezTo>
                    <a:pt x="0" y="17"/>
                    <a:pt x="1" y="13"/>
                    <a:pt x="3" y="1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3" y="0"/>
                    <a:pt x="27" y="1"/>
                    <a:pt x="29" y="4"/>
                  </a:cubicBezTo>
                  <a:cubicBezTo>
                    <a:pt x="30" y="7"/>
                    <a:pt x="29" y="11"/>
                    <a:pt x="26" y="1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7" y="23"/>
                    <a:pt x="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4" name="Freeform 609"/>
            <p:cNvSpPr/>
            <p:nvPr/>
          </p:nvSpPr>
          <p:spPr bwMode="auto">
            <a:xfrm>
              <a:off x="3576571" y="5373821"/>
              <a:ext cx="71292" cy="51330"/>
            </a:xfrm>
            <a:custGeom>
              <a:avLst/>
              <a:gdLst>
                <a:gd name="T0" fmla="*/ 24 w 31"/>
                <a:gd name="T1" fmla="*/ 22 h 22"/>
                <a:gd name="T2" fmla="*/ 21 w 31"/>
                <a:gd name="T3" fmla="*/ 22 h 22"/>
                <a:gd name="T4" fmla="*/ 4 w 31"/>
                <a:gd name="T5" fmla="*/ 12 h 22"/>
                <a:gd name="T6" fmla="*/ 2 w 31"/>
                <a:gd name="T7" fmla="*/ 4 h 22"/>
                <a:gd name="T8" fmla="*/ 10 w 31"/>
                <a:gd name="T9" fmla="*/ 1 h 22"/>
                <a:gd name="T10" fmla="*/ 27 w 31"/>
                <a:gd name="T11" fmla="*/ 11 h 22"/>
                <a:gd name="T12" fmla="*/ 30 w 31"/>
                <a:gd name="T13" fmla="*/ 19 h 22"/>
                <a:gd name="T14" fmla="*/ 24 w 3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2">
                  <a:moveTo>
                    <a:pt x="24" y="22"/>
                  </a:moveTo>
                  <a:cubicBezTo>
                    <a:pt x="23" y="22"/>
                    <a:pt x="22" y="22"/>
                    <a:pt x="21" y="2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0"/>
                    <a:pt x="0" y="6"/>
                    <a:pt x="2" y="4"/>
                  </a:cubicBezTo>
                  <a:cubicBezTo>
                    <a:pt x="4" y="1"/>
                    <a:pt x="8" y="0"/>
                    <a:pt x="10" y="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0" y="13"/>
                    <a:pt x="31" y="16"/>
                    <a:pt x="30" y="19"/>
                  </a:cubicBezTo>
                  <a:cubicBezTo>
                    <a:pt x="28" y="21"/>
                    <a:pt x="26" y="22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5" name="Freeform 610"/>
            <p:cNvSpPr/>
            <p:nvPr/>
          </p:nvSpPr>
          <p:spPr bwMode="auto">
            <a:xfrm>
              <a:off x="3607940" y="5285421"/>
              <a:ext cx="71292" cy="25666"/>
            </a:xfrm>
            <a:custGeom>
              <a:avLst/>
              <a:gdLst>
                <a:gd name="T0" fmla="*/ 25 w 31"/>
                <a:gd name="T1" fmla="*/ 12 h 12"/>
                <a:gd name="T2" fmla="*/ 6 w 31"/>
                <a:gd name="T3" fmla="*/ 12 h 12"/>
                <a:gd name="T4" fmla="*/ 0 w 31"/>
                <a:gd name="T5" fmla="*/ 6 h 12"/>
                <a:gd name="T6" fmla="*/ 6 w 31"/>
                <a:gd name="T7" fmla="*/ 0 h 12"/>
                <a:gd name="T8" fmla="*/ 25 w 31"/>
                <a:gd name="T9" fmla="*/ 0 h 12"/>
                <a:gd name="T10" fmla="*/ 31 w 31"/>
                <a:gd name="T11" fmla="*/ 6 h 12"/>
                <a:gd name="T12" fmla="*/ 25 w 3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2">
                  <a:moveTo>
                    <a:pt x="25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0"/>
                    <a:pt x="31" y="2"/>
                    <a:pt x="31" y="6"/>
                  </a:cubicBezTo>
                  <a:cubicBezTo>
                    <a:pt x="31" y="9"/>
                    <a:pt x="29" y="12"/>
                    <a:pt x="2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611"/>
            <p:cNvSpPr/>
            <p:nvPr/>
          </p:nvSpPr>
          <p:spPr bwMode="auto">
            <a:xfrm>
              <a:off x="3585127" y="5168502"/>
              <a:ext cx="68439" cy="48479"/>
            </a:xfrm>
            <a:custGeom>
              <a:avLst/>
              <a:gdLst>
                <a:gd name="T0" fmla="*/ 7 w 30"/>
                <a:gd name="T1" fmla="*/ 22 h 22"/>
                <a:gd name="T2" fmla="*/ 1 w 30"/>
                <a:gd name="T3" fmla="*/ 19 h 22"/>
                <a:gd name="T4" fmla="*/ 3 w 30"/>
                <a:gd name="T5" fmla="*/ 11 h 22"/>
                <a:gd name="T6" fmla="*/ 20 w 30"/>
                <a:gd name="T7" fmla="*/ 1 h 22"/>
                <a:gd name="T8" fmla="*/ 29 w 30"/>
                <a:gd name="T9" fmla="*/ 3 h 22"/>
                <a:gd name="T10" fmla="*/ 26 w 30"/>
                <a:gd name="T11" fmla="*/ 12 h 22"/>
                <a:gd name="T12" fmla="*/ 10 w 30"/>
                <a:gd name="T13" fmla="*/ 22 h 22"/>
                <a:gd name="T14" fmla="*/ 7 w 30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2">
                  <a:moveTo>
                    <a:pt x="7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3"/>
                    <a:pt x="3" y="1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0"/>
                    <a:pt x="27" y="1"/>
                    <a:pt x="29" y="3"/>
                  </a:cubicBezTo>
                  <a:cubicBezTo>
                    <a:pt x="30" y="6"/>
                    <a:pt x="29" y="10"/>
                    <a:pt x="26" y="1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" name="Freeform 612"/>
            <p:cNvSpPr/>
            <p:nvPr/>
          </p:nvSpPr>
          <p:spPr bwMode="auto">
            <a:xfrm>
              <a:off x="3519538" y="5080102"/>
              <a:ext cx="54182" cy="68439"/>
            </a:xfrm>
            <a:custGeom>
              <a:avLst/>
              <a:gdLst>
                <a:gd name="T0" fmla="*/ 7 w 24"/>
                <a:gd name="T1" fmla="*/ 30 h 30"/>
                <a:gd name="T2" fmla="*/ 4 w 24"/>
                <a:gd name="T3" fmla="*/ 29 h 30"/>
                <a:gd name="T4" fmla="*/ 2 w 24"/>
                <a:gd name="T5" fmla="*/ 21 h 30"/>
                <a:gd name="T6" fmla="*/ 12 w 24"/>
                <a:gd name="T7" fmla="*/ 4 h 30"/>
                <a:gd name="T8" fmla="*/ 20 w 24"/>
                <a:gd name="T9" fmla="*/ 2 h 30"/>
                <a:gd name="T10" fmla="*/ 22 w 24"/>
                <a:gd name="T11" fmla="*/ 10 h 30"/>
                <a:gd name="T12" fmla="*/ 13 w 24"/>
                <a:gd name="T13" fmla="*/ 27 h 30"/>
                <a:gd name="T14" fmla="*/ 7 w 24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0">
                  <a:moveTo>
                    <a:pt x="7" y="30"/>
                  </a:moveTo>
                  <a:cubicBezTo>
                    <a:pt x="6" y="30"/>
                    <a:pt x="5" y="30"/>
                    <a:pt x="4" y="29"/>
                  </a:cubicBezTo>
                  <a:cubicBezTo>
                    <a:pt x="1" y="27"/>
                    <a:pt x="0" y="24"/>
                    <a:pt x="2" y="2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1"/>
                    <a:pt x="17" y="0"/>
                    <a:pt x="20" y="2"/>
                  </a:cubicBezTo>
                  <a:cubicBezTo>
                    <a:pt x="23" y="3"/>
                    <a:pt x="24" y="7"/>
                    <a:pt x="22" y="10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1" y="29"/>
                    <a:pt x="9" y="30"/>
                    <a:pt x="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8" name="Freeform 613"/>
            <p:cNvSpPr>
              <a:spLocks noEditPoints="1"/>
            </p:cNvSpPr>
            <p:nvPr/>
          </p:nvSpPr>
          <p:spPr bwMode="auto">
            <a:xfrm>
              <a:off x="3308516" y="5162799"/>
              <a:ext cx="259501" cy="313681"/>
            </a:xfrm>
            <a:custGeom>
              <a:avLst/>
              <a:gdLst>
                <a:gd name="T0" fmla="*/ 56 w 113"/>
                <a:gd name="T1" fmla="*/ 0 h 137"/>
                <a:gd name="T2" fmla="*/ 0 w 113"/>
                <a:gd name="T3" fmla="*/ 62 h 137"/>
                <a:gd name="T4" fmla="*/ 26 w 113"/>
                <a:gd name="T5" fmla="*/ 137 h 137"/>
                <a:gd name="T6" fmla="*/ 60 w 113"/>
                <a:gd name="T7" fmla="*/ 137 h 137"/>
                <a:gd name="T8" fmla="*/ 90 w 113"/>
                <a:gd name="T9" fmla="*/ 112 h 137"/>
                <a:gd name="T10" fmla="*/ 113 w 113"/>
                <a:gd name="T11" fmla="*/ 57 h 137"/>
                <a:gd name="T12" fmla="*/ 50 w 113"/>
                <a:gd name="T13" fmla="*/ 100 h 137"/>
                <a:gd name="T14" fmla="*/ 38 w 113"/>
                <a:gd name="T15" fmla="*/ 77 h 137"/>
                <a:gd name="T16" fmla="*/ 45 w 113"/>
                <a:gd name="T17" fmla="*/ 74 h 137"/>
                <a:gd name="T18" fmla="*/ 61 w 113"/>
                <a:gd name="T19" fmla="*/ 73 h 137"/>
                <a:gd name="T20" fmla="*/ 68 w 113"/>
                <a:gd name="T21" fmla="*/ 78 h 137"/>
                <a:gd name="T22" fmla="*/ 71 w 113"/>
                <a:gd name="T23" fmla="*/ 78 h 137"/>
                <a:gd name="T24" fmla="*/ 60 w 113"/>
                <a:gd name="T25" fmla="*/ 100 h 137"/>
                <a:gd name="T26" fmla="*/ 50 w 113"/>
                <a:gd name="T27" fmla="*/ 127 h 137"/>
                <a:gd name="T28" fmla="*/ 47 w 113"/>
                <a:gd name="T29" fmla="*/ 61 h 137"/>
                <a:gd name="T30" fmla="*/ 48 w 113"/>
                <a:gd name="T31" fmla="*/ 63 h 137"/>
                <a:gd name="T32" fmla="*/ 46 w 113"/>
                <a:gd name="T33" fmla="*/ 61 h 137"/>
                <a:gd name="T34" fmla="*/ 63 w 113"/>
                <a:gd name="T35" fmla="*/ 59 h 137"/>
                <a:gd name="T36" fmla="*/ 64 w 113"/>
                <a:gd name="T37" fmla="*/ 59 h 137"/>
                <a:gd name="T38" fmla="*/ 62 w 113"/>
                <a:gd name="T39" fmla="*/ 60 h 137"/>
                <a:gd name="T40" fmla="*/ 102 w 113"/>
                <a:gd name="T41" fmla="*/ 65 h 137"/>
                <a:gd name="T42" fmla="*/ 82 w 113"/>
                <a:gd name="T43" fmla="*/ 106 h 137"/>
                <a:gd name="T44" fmla="*/ 66 w 113"/>
                <a:gd name="T45" fmla="*/ 127 h 137"/>
                <a:gd name="T46" fmla="*/ 79 w 113"/>
                <a:gd name="T47" fmla="*/ 76 h 137"/>
                <a:gd name="T48" fmla="*/ 73 w 113"/>
                <a:gd name="T49" fmla="*/ 73 h 137"/>
                <a:gd name="T50" fmla="*/ 65 w 113"/>
                <a:gd name="T51" fmla="*/ 73 h 137"/>
                <a:gd name="T52" fmla="*/ 64 w 113"/>
                <a:gd name="T53" fmla="*/ 71 h 137"/>
                <a:gd name="T54" fmla="*/ 63 w 113"/>
                <a:gd name="T55" fmla="*/ 56 h 137"/>
                <a:gd name="T56" fmla="*/ 60 w 113"/>
                <a:gd name="T57" fmla="*/ 70 h 137"/>
                <a:gd name="T58" fmla="*/ 48 w 113"/>
                <a:gd name="T59" fmla="*/ 71 h 137"/>
                <a:gd name="T60" fmla="*/ 48 w 113"/>
                <a:gd name="T61" fmla="*/ 58 h 137"/>
                <a:gd name="T62" fmla="*/ 43 w 113"/>
                <a:gd name="T63" fmla="*/ 69 h 137"/>
                <a:gd name="T64" fmla="*/ 39 w 113"/>
                <a:gd name="T65" fmla="*/ 73 h 137"/>
                <a:gd name="T66" fmla="*/ 36 w 113"/>
                <a:gd name="T67" fmla="*/ 73 h 137"/>
                <a:gd name="T68" fmla="*/ 32 w 113"/>
                <a:gd name="T69" fmla="*/ 71 h 137"/>
                <a:gd name="T70" fmla="*/ 31 w 113"/>
                <a:gd name="T71" fmla="*/ 71 h 137"/>
                <a:gd name="T72" fmla="*/ 31 w 113"/>
                <a:gd name="T73" fmla="*/ 72 h 137"/>
                <a:gd name="T74" fmla="*/ 43 w 113"/>
                <a:gd name="T75" fmla="*/ 101 h 137"/>
                <a:gd name="T76" fmla="*/ 36 w 113"/>
                <a:gd name="T77" fmla="*/ 127 h 137"/>
                <a:gd name="T78" fmla="*/ 10 w 113"/>
                <a:gd name="T79" fmla="*/ 66 h 137"/>
                <a:gd name="T80" fmla="*/ 10 w 113"/>
                <a:gd name="T81" fmla="*/ 59 h 137"/>
                <a:gd name="T82" fmla="*/ 56 w 113"/>
                <a:gd name="T83" fmla="*/ 10 h 137"/>
                <a:gd name="T84" fmla="*/ 103 w 113"/>
                <a:gd name="T85" fmla="*/ 5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" h="137">
                  <a:moveTo>
                    <a:pt x="113" y="57"/>
                  </a:moveTo>
                  <a:cubicBezTo>
                    <a:pt x="113" y="25"/>
                    <a:pt x="87" y="0"/>
                    <a:pt x="56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58"/>
                    <a:pt x="0" y="60"/>
                    <a:pt x="0" y="62"/>
                  </a:cubicBezTo>
                  <a:cubicBezTo>
                    <a:pt x="0" y="63"/>
                    <a:pt x="1" y="85"/>
                    <a:pt x="22" y="112"/>
                  </a:cubicBezTo>
                  <a:cubicBezTo>
                    <a:pt x="28" y="120"/>
                    <a:pt x="26" y="137"/>
                    <a:pt x="26" y="137"/>
                  </a:cubicBezTo>
                  <a:cubicBezTo>
                    <a:pt x="35" y="137"/>
                    <a:pt x="43" y="137"/>
                    <a:pt x="52" y="137"/>
                  </a:cubicBezTo>
                  <a:cubicBezTo>
                    <a:pt x="55" y="137"/>
                    <a:pt x="57" y="137"/>
                    <a:pt x="60" y="137"/>
                  </a:cubicBezTo>
                  <a:cubicBezTo>
                    <a:pt x="69" y="137"/>
                    <a:pt x="78" y="137"/>
                    <a:pt x="86" y="137"/>
                  </a:cubicBezTo>
                  <a:cubicBezTo>
                    <a:pt x="86" y="137"/>
                    <a:pt x="84" y="120"/>
                    <a:pt x="90" y="112"/>
                  </a:cubicBezTo>
                  <a:cubicBezTo>
                    <a:pt x="111" y="85"/>
                    <a:pt x="113" y="63"/>
                    <a:pt x="112" y="62"/>
                  </a:cubicBezTo>
                  <a:cubicBezTo>
                    <a:pt x="112" y="60"/>
                    <a:pt x="113" y="58"/>
                    <a:pt x="113" y="57"/>
                  </a:cubicBezTo>
                  <a:close/>
                  <a:moveTo>
                    <a:pt x="50" y="127"/>
                  </a:moveTo>
                  <a:cubicBezTo>
                    <a:pt x="50" y="100"/>
                    <a:pt x="50" y="100"/>
                    <a:pt x="50" y="100"/>
                  </a:cubicBezTo>
                  <a:cubicBezTo>
                    <a:pt x="50" y="100"/>
                    <a:pt x="49" y="99"/>
                    <a:pt x="49" y="99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9" y="77"/>
                    <a:pt x="40" y="77"/>
                    <a:pt x="40" y="77"/>
                  </a:cubicBezTo>
                  <a:cubicBezTo>
                    <a:pt x="42" y="76"/>
                    <a:pt x="44" y="75"/>
                    <a:pt x="45" y="74"/>
                  </a:cubicBezTo>
                  <a:cubicBezTo>
                    <a:pt x="47" y="76"/>
                    <a:pt x="49" y="77"/>
                    <a:pt x="52" y="77"/>
                  </a:cubicBezTo>
                  <a:cubicBezTo>
                    <a:pt x="55" y="78"/>
                    <a:pt x="58" y="77"/>
                    <a:pt x="61" y="73"/>
                  </a:cubicBezTo>
                  <a:cubicBezTo>
                    <a:pt x="61" y="74"/>
                    <a:pt x="62" y="74"/>
                    <a:pt x="62" y="75"/>
                  </a:cubicBezTo>
                  <a:cubicBezTo>
                    <a:pt x="64" y="77"/>
                    <a:pt x="66" y="78"/>
                    <a:pt x="68" y="78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9" y="78"/>
                    <a:pt x="70" y="78"/>
                    <a:pt x="71" y="78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100"/>
                    <a:pt x="60" y="100"/>
                  </a:cubicBezTo>
                  <a:cubicBezTo>
                    <a:pt x="60" y="127"/>
                    <a:pt x="60" y="127"/>
                    <a:pt x="60" y="127"/>
                  </a:cubicBezTo>
                  <a:lnTo>
                    <a:pt x="50" y="127"/>
                  </a:lnTo>
                  <a:close/>
                  <a:moveTo>
                    <a:pt x="46" y="61"/>
                  </a:moveTo>
                  <a:cubicBezTo>
                    <a:pt x="46" y="61"/>
                    <a:pt x="46" y="61"/>
                    <a:pt x="47" y="61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1"/>
                    <a:pt x="48" y="62"/>
                    <a:pt x="48" y="63"/>
                  </a:cubicBezTo>
                  <a:cubicBezTo>
                    <a:pt x="48" y="64"/>
                    <a:pt x="47" y="66"/>
                    <a:pt x="46" y="68"/>
                  </a:cubicBezTo>
                  <a:cubicBezTo>
                    <a:pt x="45" y="64"/>
                    <a:pt x="45" y="62"/>
                    <a:pt x="46" y="61"/>
                  </a:cubicBezTo>
                  <a:close/>
                  <a:moveTo>
                    <a:pt x="62" y="60"/>
                  </a:moveTo>
                  <a:cubicBezTo>
                    <a:pt x="63" y="59"/>
                    <a:pt x="63" y="59"/>
                    <a:pt x="63" y="5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60"/>
                    <a:pt x="64" y="63"/>
                    <a:pt x="62" y="66"/>
                  </a:cubicBezTo>
                  <a:cubicBezTo>
                    <a:pt x="62" y="64"/>
                    <a:pt x="62" y="61"/>
                    <a:pt x="62" y="60"/>
                  </a:cubicBezTo>
                  <a:close/>
                  <a:moveTo>
                    <a:pt x="103" y="59"/>
                  </a:moveTo>
                  <a:cubicBezTo>
                    <a:pt x="102" y="65"/>
                    <a:pt x="102" y="65"/>
                    <a:pt x="102" y="65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1" y="72"/>
                    <a:pt x="97" y="87"/>
                    <a:pt x="82" y="106"/>
                  </a:cubicBezTo>
                  <a:cubicBezTo>
                    <a:pt x="78" y="112"/>
                    <a:pt x="76" y="120"/>
                    <a:pt x="76" y="127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80" y="74"/>
                    <a:pt x="79" y="72"/>
                    <a:pt x="78" y="71"/>
                  </a:cubicBezTo>
                  <a:cubicBezTo>
                    <a:pt x="76" y="71"/>
                    <a:pt x="74" y="71"/>
                    <a:pt x="73" y="73"/>
                  </a:cubicBezTo>
                  <a:cubicBezTo>
                    <a:pt x="72" y="73"/>
                    <a:pt x="70" y="74"/>
                    <a:pt x="68" y="75"/>
                  </a:cubicBezTo>
                  <a:cubicBezTo>
                    <a:pt x="67" y="75"/>
                    <a:pt x="65" y="74"/>
                    <a:pt x="65" y="73"/>
                  </a:cubicBezTo>
                  <a:cubicBezTo>
                    <a:pt x="64" y="72"/>
                    <a:pt x="64" y="71"/>
                    <a:pt x="64" y="7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66" y="67"/>
                    <a:pt x="69" y="61"/>
                    <a:pt x="67" y="58"/>
                  </a:cubicBezTo>
                  <a:cubicBezTo>
                    <a:pt x="66" y="56"/>
                    <a:pt x="65" y="56"/>
                    <a:pt x="63" y="56"/>
                  </a:cubicBezTo>
                  <a:cubicBezTo>
                    <a:pt x="61" y="56"/>
                    <a:pt x="60" y="57"/>
                    <a:pt x="59" y="59"/>
                  </a:cubicBezTo>
                  <a:cubicBezTo>
                    <a:pt x="58" y="61"/>
                    <a:pt x="58" y="66"/>
                    <a:pt x="60" y="70"/>
                  </a:cubicBezTo>
                  <a:cubicBezTo>
                    <a:pt x="57" y="72"/>
                    <a:pt x="55" y="74"/>
                    <a:pt x="52" y="74"/>
                  </a:cubicBezTo>
                  <a:cubicBezTo>
                    <a:pt x="51" y="74"/>
                    <a:pt x="49" y="73"/>
                    <a:pt x="48" y="71"/>
                  </a:cubicBezTo>
                  <a:cubicBezTo>
                    <a:pt x="50" y="68"/>
                    <a:pt x="52" y="65"/>
                    <a:pt x="52" y="62"/>
                  </a:cubicBezTo>
                  <a:cubicBezTo>
                    <a:pt x="52" y="60"/>
                    <a:pt x="50" y="58"/>
                    <a:pt x="48" y="58"/>
                  </a:cubicBezTo>
                  <a:cubicBezTo>
                    <a:pt x="46" y="57"/>
                    <a:pt x="45" y="57"/>
                    <a:pt x="44" y="59"/>
                  </a:cubicBezTo>
                  <a:cubicBezTo>
                    <a:pt x="41" y="61"/>
                    <a:pt x="42" y="65"/>
                    <a:pt x="43" y="69"/>
                  </a:cubicBezTo>
                  <a:cubicBezTo>
                    <a:pt x="43" y="70"/>
                    <a:pt x="43" y="70"/>
                    <a:pt x="44" y="71"/>
                  </a:cubicBezTo>
                  <a:cubicBezTo>
                    <a:pt x="42" y="72"/>
                    <a:pt x="41" y="73"/>
                    <a:pt x="39" y="73"/>
                  </a:cubicBezTo>
                  <a:cubicBezTo>
                    <a:pt x="38" y="74"/>
                    <a:pt x="37" y="74"/>
                    <a:pt x="37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5" y="71"/>
                    <a:pt x="34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1" y="71"/>
                    <a:pt x="31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1"/>
                    <a:pt x="31" y="72"/>
                    <a:pt x="31" y="72"/>
                  </a:cubicBezTo>
                  <a:cubicBezTo>
                    <a:pt x="30" y="73"/>
                    <a:pt x="29" y="74"/>
                    <a:pt x="30" y="76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36" y="120"/>
                    <a:pt x="34" y="112"/>
                    <a:pt x="30" y="106"/>
                  </a:cubicBezTo>
                  <a:cubicBezTo>
                    <a:pt x="15" y="87"/>
                    <a:pt x="11" y="72"/>
                    <a:pt x="10" y="66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9" y="31"/>
                    <a:pt x="30" y="10"/>
                    <a:pt x="56" y="10"/>
                  </a:cubicBezTo>
                  <a:cubicBezTo>
                    <a:pt x="82" y="10"/>
                    <a:pt x="103" y="31"/>
                    <a:pt x="103" y="57"/>
                  </a:cubicBezTo>
                  <a:cubicBezTo>
                    <a:pt x="103" y="57"/>
                    <a:pt x="103" y="58"/>
                    <a:pt x="10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9" name="Freeform 614"/>
            <p:cNvSpPr/>
            <p:nvPr/>
          </p:nvSpPr>
          <p:spPr bwMode="auto">
            <a:xfrm>
              <a:off x="3368402" y="5487887"/>
              <a:ext cx="136879" cy="76995"/>
            </a:xfrm>
            <a:custGeom>
              <a:avLst/>
              <a:gdLst>
                <a:gd name="T0" fmla="*/ 0 w 60"/>
                <a:gd name="T1" fmla="*/ 4 h 33"/>
                <a:gd name="T2" fmla="*/ 3 w 60"/>
                <a:gd name="T3" fmla="*/ 4 h 33"/>
                <a:gd name="T4" fmla="*/ 3 w 60"/>
                <a:gd name="T5" fmla="*/ 9 h 33"/>
                <a:gd name="T6" fmla="*/ 0 w 60"/>
                <a:gd name="T7" fmla="*/ 9 h 33"/>
                <a:gd name="T8" fmla="*/ 0 w 60"/>
                <a:gd name="T9" fmla="*/ 13 h 33"/>
                <a:gd name="T10" fmla="*/ 3 w 60"/>
                <a:gd name="T11" fmla="*/ 13 h 33"/>
                <a:gd name="T12" fmla="*/ 3 w 60"/>
                <a:gd name="T13" fmla="*/ 18 h 33"/>
                <a:gd name="T14" fmla="*/ 0 w 60"/>
                <a:gd name="T15" fmla="*/ 18 h 33"/>
                <a:gd name="T16" fmla="*/ 13 w 60"/>
                <a:gd name="T17" fmla="*/ 28 h 33"/>
                <a:gd name="T18" fmla="*/ 21 w 60"/>
                <a:gd name="T19" fmla="*/ 33 h 33"/>
                <a:gd name="T20" fmla="*/ 39 w 60"/>
                <a:gd name="T21" fmla="*/ 33 h 33"/>
                <a:gd name="T22" fmla="*/ 47 w 60"/>
                <a:gd name="T23" fmla="*/ 28 h 33"/>
                <a:gd name="T24" fmla="*/ 60 w 60"/>
                <a:gd name="T25" fmla="*/ 18 h 33"/>
                <a:gd name="T26" fmla="*/ 58 w 60"/>
                <a:gd name="T27" fmla="*/ 18 h 33"/>
                <a:gd name="T28" fmla="*/ 58 w 60"/>
                <a:gd name="T29" fmla="*/ 13 h 33"/>
                <a:gd name="T30" fmla="*/ 60 w 60"/>
                <a:gd name="T31" fmla="*/ 13 h 33"/>
                <a:gd name="T32" fmla="*/ 60 w 60"/>
                <a:gd name="T33" fmla="*/ 9 h 33"/>
                <a:gd name="T34" fmla="*/ 58 w 60"/>
                <a:gd name="T35" fmla="*/ 9 h 33"/>
                <a:gd name="T36" fmla="*/ 58 w 60"/>
                <a:gd name="T37" fmla="*/ 4 h 33"/>
                <a:gd name="T38" fmla="*/ 60 w 60"/>
                <a:gd name="T39" fmla="*/ 4 h 33"/>
                <a:gd name="T40" fmla="*/ 60 w 60"/>
                <a:gd name="T41" fmla="*/ 0 h 33"/>
                <a:gd name="T42" fmla="*/ 0 w 60"/>
                <a:gd name="T43" fmla="*/ 0 h 33"/>
                <a:gd name="T44" fmla="*/ 0 w 60"/>
                <a:gd name="T45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33">
                  <a:moveTo>
                    <a:pt x="0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23"/>
                    <a:pt x="6" y="28"/>
                    <a:pt x="13" y="28"/>
                  </a:cubicBezTo>
                  <a:cubicBezTo>
                    <a:pt x="14" y="31"/>
                    <a:pt x="17" y="33"/>
                    <a:pt x="21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33"/>
                    <a:pt x="46" y="31"/>
                    <a:pt x="47" y="28"/>
                  </a:cubicBezTo>
                  <a:cubicBezTo>
                    <a:pt x="54" y="28"/>
                    <a:pt x="59" y="23"/>
                    <a:pt x="60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453301" y="2282827"/>
            <a:ext cx="250031" cy="208360"/>
            <a:chOff x="3248024" y="5140991"/>
            <a:chExt cx="333375" cy="277813"/>
          </a:xfrm>
          <a:solidFill>
            <a:schemeClr val="bg1"/>
          </a:solidFill>
        </p:grpSpPr>
        <p:sp>
          <p:nvSpPr>
            <p:cNvPr id="21" name="Freeform 285"/>
            <p:cNvSpPr/>
            <p:nvPr/>
          </p:nvSpPr>
          <p:spPr bwMode="auto">
            <a:xfrm>
              <a:off x="3325812" y="5179091"/>
              <a:ext cx="15875" cy="236538"/>
            </a:xfrm>
            <a:custGeom>
              <a:avLst/>
              <a:gdLst>
                <a:gd name="T0" fmla="*/ 2 w 4"/>
                <a:gd name="T1" fmla="*/ 63 h 63"/>
                <a:gd name="T2" fmla="*/ 0 w 4"/>
                <a:gd name="T3" fmla="*/ 61 h 63"/>
                <a:gd name="T4" fmla="*/ 0 w 4"/>
                <a:gd name="T5" fmla="*/ 2 h 63"/>
                <a:gd name="T6" fmla="*/ 2 w 4"/>
                <a:gd name="T7" fmla="*/ 0 h 63"/>
                <a:gd name="T8" fmla="*/ 4 w 4"/>
                <a:gd name="T9" fmla="*/ 2 h 63"/>
                <a:gd name="T10" fmla="*/ 4 w 4"/>
                <a:gd name="T11" fmla="*/ 61 h 63"/>
                <a:gd name="T12" fmla="*/ 2 w 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3">
                  <a:moveTo>
                    <a:pt x="2" y="63"/>
                  </a:moveTo>
                  <a:cubicBezTo>
                    <a:pt x="1" y="63"/>
                    <a:pt x="0" y="62"/>
                    <a:pt x="0" y="6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2"/>
                    <a:pt x="4" y="63"/>
                    <a:pt x="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2" name="Freeform 286"/>
            <p:cNvSpPr>
              <a:spLocks noEditPoints="1"/>
            </p:cNvSpPr>
            <p:nvPr/>
          </p:nvSpPr>
          <p:spPr bwMode="auto">
            <a:xfrm>
              <a:off x="3367087" y="5215603"/>
              <a:ext cx="165100" cy="165100"/>
            </a:xfrm>
            <a:custGeom>
              <a:avLst/>
              <a:gdLst>
                <a:gd name="T0" fmla="*/ 22 w 44"/>
                <a:gd name="T1" fmla="*/ 44 h 44"/>
                <a:gd name="T2" fmla="*/ 0 w 44"/>
                <a:gd name="T3" fmla="*/ 22 h 44"/>
                <a:gd name="T4" fmla="*/ 22 w 44"/>
                <a:gd name="T5" fmla="*/ 0 h 44"/>
                <a:gd name="T6" fmla="*/ 44 w 44"/>
                <a:gd name="T7" fmla="*/ 22 h 44"/>
                <a:gd name="T8" fmla="*/ 22 w 44"/>
                <a:gd name="T9" fmla="*/ 44 h 44"/>
                <a:gd name="T10" fmla="*/ 22 w 44"/>
                <a:gd name="T11" fmla="*/ 4 h 44"/>
                <a:gd name="T12" fmla="*/ 4 w 44"/>
                <a:gd name="T13" fmla="*/ 22 h 44"/>
                <a:gd name="T14" fmla="*/ 22 w 44"/>
                <a:gd name="T15" fmla="*/ 40 h 44"/>
                <a:gd name="T16" fmla="*/ 40 w 44"/>
                <a:gd name="T17" fmla="*/ 22 h 44"/>
                <a:gd name="T18" fmla="*/ 22 w 44"/>
                <a:gd name="T19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4"/>
                    <a:pt x="34" y="44"/>
                    <a:pt x="22" y="44"/>
                  </a:cubicBezTo>
                  <a:close/>
                  <a:moveTo>
                    <a:pt x="22" y="4"/>
                  </a:moveTo>
                  <a:cubicBezTo>
                    <a:pt x="12" y="4"/>
                    <a:pt x="4" y="12"/>
                    <a:pt x="4" y="22"/>
                  </a:cubicBezTo>
                  <a:cubicBezTo>
                    <a:pt x="4" y="32"/>
                    <a:pt x="12" y="40"/>
                    <a:pt x="22" y="40"/>
                  </a:cubicBezTo>
                  <a:cubicBezTo>
                    <a:pt x="32" y="40"/>
                    <a:pt x="40" y="32"/>
                    <a:pt x="40" y="22"/>
                  </a:cubicBezTo>
                  <a:cubicBezTo>
                    <a:pt x="40" y="12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3" name="Freeform 287"/>
            <p:cNvSpPr>
              <a:spLocks noEditPoints="1"/>
            </p:cNvSpPr>
            <p:nvPr/>
          </p:nvSpPr>
          <p:spPr bwMode="auto">
            <a:xfrm>
              <a:off x="3248024" y="5140991"/>
              <a:ext cx="333375" cy="277813"/>
            </a:xfrm>
            <a:custGeom>
              <a:avLst/>
              <a:gdLst>
                <a:gd name="T0" fmla="*/ 82 w 89"/>
                <a:gd name="T1" fmla="*/ 74 h 74"/>
                <a:gd name="T2" fmla="*/ 7 w 89"/>
                <a:gd name="T3" fmla="*/ 74 h 74"/>
                <a:gd name="T4" fmla="*/ 0 w 89"/>
                <a:gd name="T5" fmla="*/ 66 h 74"/>
                <a:gd name="T6" fmla="*/ 0 w 89"/>
                <a:gd name="T7" fmla="*/ 18 h 74"/>
                <a:gd name="T8" fmla="*/ 7 w 89"/>
                <a:gd name="T9" fmla="*/ 10 h 74"/>
                <a:gd name="T10" fmla="*/ 32 w 89"/>
                <a:gd name="T11" fmla="*/ 10 h 74"/>
                <a:gd name="T12" fmla="*/ 40 w 89"/>
                <a:gd name="T13" fmla="*/ 1 h 74"/>
                <a:gd name="T14" fmla="*/ 41 w 89"/>
                <a:gd name="T15" fmla="*/ 0 h 74"/>
                <a:gd name="T16" fmla="*/ 66 w 89"/>
                <a:gd name="T17" fmla="*/ 0 h 74"/>
                <a:gd name="T18" fmla="*/ 68 w 89"/>
                <a:gd name="T19" fmla="*/ 1 h 74"/>
                <a:gd name="T20" fmla="*/ 75 w 89"/>
                <a:gd name="T21" fmla="*/ 10 h 74"/>
                <a:gd name="T22" fmla="*/ 82 w 89"/>
                <a:gd name="T23" fmla="*/ 10 h 74"/>
                <a:gd name="T24" fmla="*/ 89 w 89"/>
                <a:gd name="T25" fmla="*/ 18 h 74"/>
                <a:gd name="T26" fmla="*/ 89 w 89"/>
                <a:gd name="T27" fmla="*/ 66 h 74"/>
                <a:gd name="T28" fmla="*/ 82 w 89"/>
                <a:gd name="T29" fmla="*/ 74 h 74"/>
                <a:gd name="T30" fmla="*/ 7 w 89"/>
                <a:gd name="T31" fmla="*/ 14 h 74"/>
                <a:gd name="T32" fmla="*/ 4 w 89"/>
                <a:gd name="T33" fmla="*/ 18 h 74"/>
                <a:gd name="T34" fmla="*/ 4 w 89"/>
                <a:gd name="T35" fmla="*/ 66 h 74"/>
                <a:gd name="T36" fmla="*/ 7 w 89"/>
                <a:gd name="T37" fmla="*/ 70 h 74"/>
                <a:gd name="T38" fmla="*/ 82 w 89"/>
                <a:gd name="T39" fmla="*/ 70 h 74"/>
                <a:gd name="T40" fmla="*/ 85 w 89"/>
                <a:gd name="T41" fmla="*/ 66 h 74"/>
                <a:gd name="T42" fmla="*/ 85 w 89"/>
                <a:gd name="T43" fmla="*/ 18 h 74"/>
                <a:gd name="T44" fmla="*/ 82 w 89"/>
                <a:gd name="T45" fmla="*/ 14 h 74"/>
                <a:gd name="T46" fmla="*/ 74 w 89"/>
                <a:gd name="T47" fmla="*/ 14 h 74"/>
                <a:gd name="T48" fmla="*/ 73 w 89"/>
                <a:gd name="T49" fmla="*/ 13 h 74"/>
                <a:gd name="T50" fmla="*/ 65 w 89"/>
                <a:gd name="T51" fmla="*/ 4 h 74"/>
                <a:gd name="T52" fmla="*/ 42 w 89"/>
                <a:gd name="T53" fmla="*/ 4 h 74"/>
                <a:gd name="T54" fmla="*/ 35 w 89"/>
                <a:gd name="T55" fmla="*/ 13 h 74"/>
                <a:gd name="T56" fmla="*/ 33 w 89"/>
                <a:gd name="T57" fmla="*/ 14 h 74"/>
                <a:gd name="T58" fmla="*/ 7 w 89"/>
                <a:gd name="T59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9" h="74">
                  <a:moveTo>
                    <a:pt x="82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3" y="74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3" y="10"/>
                    <a:pt x="7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1" y="0"/>
                    <a:pt x="4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8" y="0"/>
                    <a:pt x="68" y="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6" y="10"/>
                    <a:pt x="89" y="13"/>
                    <a:pt x="89" y="18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70"/>
                    <a:pt x="86" y="74"/>
                    <a:pt x="82" y="74"/>
                  </a:cubicBezTo>
                  <a:close/>
                  <a:moveTo>
                    <a:pt x="7" y="14"/>
                  </a:moveTo>
                  <a:cubicBezTo>
                    <a:pt x="5" y="14"/>
                    <a:pt x="4" y="16"/>
                    <a:pt x="4" y="18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8"/>
                    <a:pt x="5" y="70"/>
                    <a:pt x="7" y="70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3" y="70"/>
                    <a:pt x="85" y="68"/>
                    <a:pt x="85" y="6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6"/>
                    <a:pt x="83" y="14"/>
                    <a:pt x="82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3" y="14"/>
                    <a:pt x="73" y="1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4"/>
                    <a:pt x="34" y="14"/>
                    <a:pt x="33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156647" y="3538370"/>
            <a:ext cx="250031" cy="245269"/>
            <a:chOff x="8809037" y="4174203"/>
            <a:chExt cx="333375" cy="327025"/>
          </a:xfrm>
          <a:solidFill>
            <a:schemeClr val="bg1"/>
          </a:solidFill>
        </p:grpSpPr>
        <p:sp>
          <p:nvSpPr>
            <p:cNvPr id="25" name="Freeform 368"/>
            <p:cNvSpPr>
              <a:spLocks noEditPoints="1"/>
            </p:cNvSpPr>
            <p:nvPr/>
          </p:nvSpPr>
          <p:spPr bwMode="auto">
            <a:xfrm>
              <a:off x="8809037" y="4174203"/>
              <a:ext cx="333375" cy="327025"/>
            </a:xfrm>
            <a:custGeom>
              <a:avLst/>
              <a:gdLst>
                <a:gd name="T0" fmla="*/ 38 w 89"/>
                <a:gd name="T1" fmla="*/ 87 h 87"/>
                <a:gd name="T2" fmla="*/ 37 w 89"/>
                <a:gd name="T3" fmla="*/ 87 h 87"/>
                <a:gd name="T4" fmla="*/ 36 w 89"/>
                <a:gd name="T5" fmla="*/ 85 h 87"/>
                <a:gd name="T6" fmla="*/ 33 w 89"/>
                <a:gd name="T7" fmla="*/ 60 h 87"/>
                <a:gd name="T8" fmla="*/ 29 w 89"/>
                <a:gd name="T9" fmla="*/ 60 h 87"/>
                <a:gd name="T10" fmla="*/ 28 w 89"/>
                <a:gd name="T11" fmla="*/ 58 h 87"/>
                <a:gd name="T12" fmla="*/ 27 w 89"/>
                <a:gd name="T13" fmla="*/ 54 h 87"/>
                <a:gd name="T14" fmla="*/ 3 w 89"/>
                <a:gd name="T15" fmla="*/ 51 h 87"/>
                <a:gd name="T16" fmla="*/ 1 w 89"/>
                <a:gd name="T17" fmla="*/ 51 h 87"/>
                <a:gd name="T18" fmla="*/ 0 w 89"/>
                <a:gd name="T19" fmla="*/ 49 h 87"/>
                <a:gd name="T20" fmla="*/ 6 w 89"/>
                <a:gd name="T21" fmla="*/ 40 h 87"/>
                <a:gd name="T22" fmla="*/ 31 w 89"/>
                <a:gd name="T23" fmla="*/ 32 h 87"/>
                <a:gd name="T24" fmla="*/ 42 w 89"/>
                <a:gd name="T25" fmla="*/ 15 h 87"/>
                <a:gd name="T26" fmla="*/ 76 w 89"/>
                <a:gd name="T27" fmla="*/ 0 h 87"/>
                <a:gd name="T28" fmla="*/ 85 w 89"/>
                <a:gd name="T29" fmla="*/ 1 h 87"/>
                <a:gd name="T30" fmla="*/ 86 w 89"/>
                <a:gd name="T31" fmla="*/ 3 h 87"/>
                <a:gd name="T32" fmla="*/ 72 w 89"/>
                <a:gd name="T33" fmla="*/ 46 h 87"/>
                <a:gd name="T34" fmla="*/ 56 w 89"/>
                <a:gd name="T35" fmla="*/ 56 h 87"/>
                <a:gd name="T36" fmla="*/ 48 w 89"/>
                <a:gd name="T37" fmla="*/ 81 h 87"/>
                <a:gd name="T38" fmla="*/ 39 w 89"/>
                <a:gd name="T39" fmla="*/ 87 h 87"/>
                <a:gd name="T40" fmla="*/ 38 w 89"/>
                <a:gd name="T41" fmla="*/ 87 h 87"/>
                <a:gd name="T42" fmla="*/ 31 w 89"/>
                <a:gd name="T43" fmla="*/ 56 h 87"/>
                <a:gd name="T44" fmla="*/ 35 w 89"/>
                <a:gd name="T45" fmla="*/ 56 h 87"/>
                <a:gd name="T46" fmla="*/ 36 w 89"/>
                <a:gd name="T47" fmla="*/ 57 h 87"/>
                <a:gd name="T48" fmla="*/ 41 w 89"/>
                <a:gd name="T49" fmla="*/ 81 h 87"/>
                <a:gd name="T50" fmla="*/ 45 w 89"/>
                <a:gd name="T51" fmla="*/ 78 h 87"/>
                <a:gd name="T52" fmla="*/ 52 w 89"/>
                <a:gd name="T53" fmla="*/ 56 h 87"/>
                <a:gd name="T54" fmla="*/ 53 w 89"/>
                <a:gd name="T55" fmla="*/ 53 h 87"/>
                <a:gd name="T56" fmla="*/ 69 w 89"/>
                <a:gd name="T57" fmla="*/ 43 h 87"/>
                <a:gd name="T58" fmla="*/ 82 w 89"/>
                <a:gd name="T59" fmla="*/ 5 h 87"/>
                <a:gd name="T60" fmla="*/ 45 w 89"/>
                <a:gd name="T61" fmla="*/ 18 h 87"/>
                <a:gd name="T62" fmla="*/ 34 w 89"/>
                <a:gd name="T63" fmla="*/ 34 h 87"/>
                <a:gd name="T64" fmla="*/ 32 w 89"/>
                <a:gd name="T65" fmla="*/ 36 h 87"/>
                <a:gd name="T66" fmla="*/ 9 w 89"/>
                <a:gd name="T67" fmla="*/ 42 h 87"/>
                <a:gd name="T68" fmla="*/ 6 w 89"/>
                <a:gd name="T69" fmla="*/ 46 h 87"/>
                <a:gd name="T70" fmla="*/ 30 w 89"/>
                <a:gd name="T71" fmla="*/ 51 h 87"/>
                <a:gd name="T72" fmla="*/ 31 w 89"/>
                <a:gd name="T73" fmla="*/ 53 h 87"/>
                <a:gd name="T74" fmla="*/ 31 w 89"/>
                <a:gd name="T7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9" h="87">
                  <a:moveTo>
                    <a:pt x="38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6" y="86"/>
                    <a:pt x="36" y="85"/>
                    <a:pt x="36" y="85"/>
                  </a:cubicBezTo>
                  <a:cubicBezTo>
                    <a:pt x="40" y="77"/>
                    <a:pt x="38" y="67"/>
                    <a:pt x="33" y="60"/>
                  </a:cubicBezTo>
                  <a:cubicBezTo>
                    <a:pt x="32" y="60"/>
                    <a:pt x="31" y="60"/>
                    <a:pt x="29" y="60"/>
                  </a:cubicBezTo>
                  <a:cubicBezTo>
                    <a:pt x="29" y="59"/>
                    <a:pt x="28" y="59"/>
                    <a:pt x="28" y="58"/>
                  </a:cubicBezTo>
                  <a:cubicBezTo>
                    <a:pt x="28" y="57"/>
                    <a:pt x="27" y="55"/>
                    <a:pt x="27" y="54"/>
                  </a:cubicBezTo>
                  <a:cubicBezTo>
                    <a:pt x="20" y="49"/>
                    <a:pt x="11" y="48"/>
                    <a:pt x="3" y="51"/>
                  </a:cubicBezTo>
                  <a:cubicBezTo>
                    <a:pt x="2" y="52"/>
                    <a:pt x="1" y="51"/>
                    <a:pt x="1" y="51"/>
                  </a:cubicBezTo>
                  <a:cubicBezTo>
                    <a:pt x="0" y="50"/>
                    <a:pt x="0" y="49"/>
                    <a:pt x="0" y="49"/>
                  </a:cubicBezTo>
                  <a:cubicBezTo>
                    <a:pt x="2" y="45"/>
                    <a:pt x="4" y="42"/>
                    <a:pt x="6" y="40"/>
                  </a:cubicBezTo>
                  <a:cubicBezTo>
                    <a:pt x="13" y="33"/>
                    <a:pt x="22" y="30"/>
                    <a:pt x="31" y="32"/>
                  </a:cubicBezTo>
                  <a:cubicBezTo>
                    <a:pt x="34" y="25"/>
                    <a:pt x="37" y="20"/>
                    <a:pt x="42" y="15"/>
                  </a:cubicBezTo>
                  <a:cubicBezTo>
                    <a:pt x="51" y="6"/>
                    <a:pt x="64" y="0"/>
                    <a:pt x="76" y="0"/>
                  </a:cubicBezTo>
                  <a:cubicBezTo>
                    <a:pt x="79" y="0"/>
                    <a:pt x="82" y="1"/>
                    <a:pt x="85" y="1"/>
                  </a:cubicBezTo>
                  <a:cubicBezTo>
                    <a:pt x="85" y="1"/>
                    <a:pt x="86" y="2"/>
                    <a:pt x="86" y="3"/>
                  </a:cubicBezTo>
                  <a:cubicBezTo>
                    <a:pt x="89" y="18"/>
                    <a:pt x="84" y="34"/>
                    <a:pt x="72" y="46"/>
                  </a:cubicBezTo>
                  <a:cubicBezTo>
                    <a:pt x="67" y="50"/>
                    <a:pt x="62" y="54"/>
                    <a:pt x="56" y="56"/>
                  </a:cubicBezTo>
                  <a:cubicBezTo>
                    <a:pt x="57" y="66"/>
                    <a:pt x="54" y="75"/>
                    <a:pt x="48" y="81"/>
                  </a:cubicBezTo>
                  <a:cubicBezTo>
                    <a:pt x="45" y="84"/>
                    <a:pt x="42" y="86"/>
                    <a:pt x="39" y="87"/>
                  </a:cubicBezTo>
                  <a:cubicBezTo>
                    <a:pt x="39" y="87"/>
                    <a:pt x="38" y="87"/>
                    <a:pt x="38" y="87"/>
                  </a:cubicBezTo>
                  <a:close/>
                  <a:moveTo>
                    <a:pt x="31" y="56"/>
                  </a:moveTo>
                  <a:cubicBezTo>
                    <a:pt x="32" y="56"/>
                    <a:pt x="34" y="56"/>
                    <a:pt x="35" y="56"/>
                  </a:cubicBezTo>
                  <a:cubicBezTo>
                    <a:pt x="35" y="56"/>
                    <a:pt x="36" y="57"/>
                    <a:pt x="36" y="57"/>
                  </a:cubicBezTo>
                  <a:cubicBezTo>
                    <a:pt x="41" y="64"/>
                    <a:pt x="43" y="73"/>
                    <a:pt x="41" y="81"/>
                  </a:cubicBezTo>
                  <a:cubicBezTo>
                    <a:pt x="43" y="80"/>
                    <a:pt x="44" y="79"/>
                    <a:pt x="45" y="78"/>
                  </a:cubicBezTo>
                  <a:cubicBezTo>
                    <a:pt x="51" y="72"/>
                    <a:pt x="53" y="64"/>
                    <a:pt x="52" y="56"/>
                  </a:cubicBezTo>
                  <a:cubicBezTo>
                    <a:pt x="51" y="55"/>
                    <a:pt x="52" y="54"/>
                    <a:pt x="53" y="53"/>
                  </a:cubicBezTo>
                  <a:cubicBezTo>
                    <a:pt x="59" y="51"/>
                    <a:pt x="65" y="47"/>
                    <a:pt x="69" y="43"/>
                  </a:cubicBezTo>
                  <a:cubicBezTo>
                    <a:pt x="80" y="32"/>
                    <a:pt x="85" y="18"/>
                    <a:pt x="82" y="5"/>
                  </a:cubicBezTo>
                  <a:cubicBezTo>
                    <a:pt x="69" y="3"/>
                    <a:pt x="55" y="8"/>
                    <a:pt x="45" y="18"/>
                  </a:cubicBezTo>
                  <a:cubicBezTo>
                    <a:pt x="40" y="23"/>
                    <a:pt x="36" y="28"/>
                    <a:pt x="34" y="34"/>
                  </a:cubicBezTo>
                  <a:cubicBezTo>
                    <a:pt x="34" y="35"/>
                    <a:pt x="33" y="36"/>
                    <a:pt x="32" y="36"/>
                  </a:cubicBezTo>
                  <a:cubicBezTo>
                    <a:pt x="24" y="34"/>
                    <a:pt x="15" y="37"/>
                    <a:pt x="9" y="42"/>
                  </a:cubicBezTo>
                  <a:cubicBezTo>
                    <a:pt x="8" y="43"/>
                    <a:pt x="7" y="45"/>
                    <a:pt x="6" y="46"/>
                  </a:cubicBezTo>
                  <a:cubicBezTo>
                    <a:pt x="14" y="44"/>
                    <a:pt x="24" y="46"/>
                    <a:pt x="30" y="51"/>
                  </a:cubicBezTo>
                  <a:cubicBezTo>
                    <a:pt x="31" y="52"/>
                    <a:pt x="31" y="52"/>
                    <a:pt x="31" y="53"/>
                  </a:cubicBezTo>
                  <a:cubicBezTo>
                    <a:pt x="31" y="54"/>
                    <a:pt x="31" y="55"/>
                    <a:pt x="3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6" name="Freeform 369"/>
            <p:cNvSpPr>
              <a:spLocks noEditPoints="1"/>
            </p:cNvSpPr>
            <p:nvPr/>
          </p:nvSpPr>
          <p:spPr bwMode="auto">
            <a:xfrm>
              <a:off x="9004300" y="4223416"/>
              <a:ext cx="77788" cy="79375"/>
            </a:xfrm>
            <a:custGeom>
              <a:avLst/>
              <a:gdLst>
                <a:gd name="T0" fmla="*/ 11 w 21"/>
                <a:gd name="T1" fmla="*/ 21 h 21"/>
                <a:gd name="T2" fmla="*/ 4 w 21"/>
                <a:gd name="T3" fmla="*/ 18 h 21"/>
                <a:gd name="T4" fmla="*/ 4 w 21"/>
                <a:gd name="T5" fmla="*/ 4 h 21"/>
                <a:gd name="T6" fmla="*/ 18 w 21"/>
                <a:gd name="T7" fmla="*/ 4 h 21"/>
                <a:gd name="T8" fmla="*/ 21 w 21"/>
                <a:gd name="T9" fmla="*/ 11 h 21"/>
                <a:gd name="T10" fmla="*/ 18 w 21"/>
                <a:gd name="T11" fmla="*/ 18 h 21"/>
                <a:gd name="T12" fmla="*/ 11 w 21"/>
                <a:gd name="T13" fmla="*/ 21 h 21"/>
                <a:gd name="T14" fmla="*/ 11 w 21"/>
                <a:gd name="T15" fmla="*/ 5 h 21"/>
                <a:gd name="T16" fmla="*/ 7 w 21"/>
                <a:gd name="T17" fmla="*/ 7 h 21"/>
                <a:gd name="T18" fmla="*/ 7 w 21"/>
                <a:gd name="T19" fmla="*/ 15 h 21"/>
                <a:gd name="T20" fmla="*/ 16 w 21"/>
                <a:gd name="T21" fmla="*/ 15 h 21"/>
                <a:gd name="T22" fmla="*/ 17 w 21"/>
                <a:gd name="T23" fmla="*/ 11 h 21"/>
                <a:gd name="T24" fmla="*/ 16 w 21"/>
                <a:gd name="T25" fmla="*/ 7 h 21"/>
                <a:gd name="T26" fmla="*/ 11 w 21"/>
                <a:gd name="T27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11" y="21"/>
                  </a:moveTo>
                  <a:cubicBezTo>
                    <a:pt x="9" y="21"/>
                    <a:pt x="6" y="20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5" y="0"/>
                    <a:pt x="18" y="4"/>
                  </a:cubicBezTo>
                  <a:cubicBezTo>
                    <a:pt x="20" y="6"/>
                    <a:pt x="21" y="8"/>
                    <a:pt x="21" y="11"/>
                  </a:cubicBezTo>
                  <a:cubicBezTo>
                    <a:pt x="21" y="14"/>
                    <a:pt x="20" y="16"/>
                    <a:pt x="18" y="18"/>
                  </a:cubicBezTo>
                  <a:cubicBezTo>
                    <a:pt x="16" y="20"/>
                    <a:pt x="14" y="21"/>
                    <a:pt x="11" y="21"/>
                  </a:cubicBezTo>
                  <a:close/>
                  <a:moveTo>
                    <a:pt x="11" y="5"/>
                  </a:moveTo>
                  <a:cubicBezTo>
                    <a:pt x="10" y="5"/>
                    <a:pt x="8" y="6"/>
                    <a:pt x="7" y="7"/>
                  </a:cubicBezTo>
                  <a:cubicBezTo>
                    <a:pt x="5" y="9"/>
                    <a:pt x="5" y="13"/>
                    <a:pt x="7" y="15"/>
                  </a:cubicBezTo>
                  <a:cubicBezTo>
                    <a:pt x="9" y="18"/>
                    <a:pt x="13" y="18"/>
                    <a:pt x="16" y="15"/>
                  </a:cubicBezTo>
                  <a:cubicBezTo>
                    <a:pt x="17" y="14"/>
                    <a:pt x="17" y="13"/>
                    <a:pt x="17" y="11"/>
                  </a:cubicBezTo>
                  <a:cubicBezTo>
                    <a:pt x="17" y="10"/>
                    <a:pt x="17" y="8"/>
                    <a:pt x="16" y="7"/>
                  </a:cubicBezTo>
                  <a:cubicBezTo>
                    <a:pt x="14" y="6"/>
                    <a:pt x="13" y="5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7" name="Freeform 370"/>
            <p:cNvSpPr/>
            <p:nvPr/>
          </p:nvSpPr>
          <p:spPr bwMode="auto">
            <a:xfrm>
              <a:off x="8850312" y="4358353"/>
              <a:ext cx="101600" cy="101600"/>
            </a:xfrm>
            <a:custGeom>
              <a:avLst/>
              <a:gdLst>
                <a:gd name="T0" fmla="*/ 7 w 27"/>
                <a:gd name="T1" fmla="*/ 27 h 27"/>
                <a:gd name="T2" fmla="*/ 3 w 27"/>
                <a:gd name="T3" fmla="*/ 26 h 27"/>
                <a:gd name="T4" fmla="*/ 1 w 27"/>
                <a:gd name="T5" fmla="*/ 25 h 27"/>
                <a:gd name="T6" fmla="*/ 9 w 27"/>
                <a:gd name="T7" fmla="*/ 1 h 27"/>
                <a:gd name="T8" fmla="*/ 12 w 27"/>
                <a:gd name="T9" fmla="*/ 1 h 27"/>
                <a:gd name="T10" fmla="*/ 12 w 27"/>
                <a:gd name="T11" fmla="*/ 4 h 27"/>
                <a:gd name="T12" fmla="*/ 5 w 27"/>
                <a:gd name="T13" fmla="*/ 22 h 27"/>
                <a:gd name="T14" fmla="*/ 23 w 27"/>
                <a:gd name="T15" fmla="*/ 15 h 27"/>
                <a:gd name="T16" fmla="*/ 26 w 27"/>
                <a:gd name="T17" fmla="*/ 15 h 27"/>
                <a:gd name="T18" fmla="*/ 26 w 27"/>
                <a:gd name="T19" fmla="*/ 18 h 27"/>
                <a:gd name="T20" fmla="*/ 7 w 27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7">
                  <a:moveTo>
                    <a:pt x="7" y="27"/>
                  </a:moveTo>
                  <a:cubicBezTo>
                    <a:pt x="5" y="27"/>
                    <a:pt x="4" y="26"/>
                    <a:pt x="3" y="26"/>
                  </a:cubicBezTo>
                  <a:cubicBezTo>
                    <a:pt x="2" y="26"/>
                    <a:pt x="1" y="25"/>
                    <a:pt x="1" y="25"/>
                  </a:cubicBezTo>
                  <a:cubicBezTo>
                    <a:pt x="0" y="16"/>
                    <a:pt x="3" y="8"/>
                    <a:pt x="9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2" y="4"/>
                  </a:cubicBezTo>
                  <a:cubicBezTo>
                    <a:pt x="7" y="9"/>
                    <a:pt x="4" y="16"/>
                    <a:pt x="5" y="22"/>
                  </a:cubicBezTo>
                  <a:cubicBezTo>
                    <a:pt x="11" y="23"/>
                    <a:pt x="18" y="20"/>
                    <a:pt x="23" y="15"/>
                  </a:cubicBezTo>
                  <a:cubicBezTo>
                    <a:pt x="24" y="15"/>
                    <a:pt x="25" y="15"/>
                    <a:pt x="26" y="15"/>
                  </a:cubicBezTo>
                  <a:cubicBezTo>
                    <a:pt x="27" y="16"/>
                    <a:pt x="27" y="17"/>
                    <a:pt x="26" y="18"/>
                  </a:cubicBezTo>
                  <a:cubicBezTo>
                    <a:pt x="21" y="24"/>
                    <a:pt x="14" y="27"/>
                    <a:pt x="7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442054" y="4790490"/>
            <a:ext cx="238125" cy="202406"/>
            <a:chOff x="6981825" y="3264566"/>
            <a:chExt cx="317500" cy="269875"/>
          </a:xfrm>
          <a:solidFill>
            <a:schemeClr val="bg1"/>
          </a:solidFill>
        </p:grpSpPr>
        <p:sp>
          <p:nvSpPr>
            <p:cNvPr id="29" name="Freeform 64"/>
            <p:cNvSpPr>
              <a:spLocks noEditPoints="1"/>
            </p:cNvSpPr>
            <p:nvPr/>
          </p:nvSpPr>
          <p:spPr bwMode="auto">
            <a:xfrm>
              <a:off x="6981825" y="3264566"/>
              <a:ext cx="317500" cy="269875"/>
            </a:xfrm>
            <a:custGeom>
              <a:avLst/>
              <a:gdLst>
                <a:gd name="T0" fmla="*/ 19 w 85"/>
                <a:gd name="T1" fmla="*/ 72 h 72"/>
                <a:gd name="T2" fmla="*/ 18 w 85"/>
                <a:gd name="T3" fmla="*/ 72 h 72"/>
                <a:gd name="T4" fmla="*/ 17 w 85"/>
                <a:gd name="T5" fmla="*/ 70 h 72"/>
                <a:gd name="T6" fmla="*/ 17 w 85"/>
                <a:gd name="T7" fmla="*/ 57 h 72"/>
                <a:gd name="T8" fmla="*/ 6 w 85"/>
                <a:gd name="T9" fmla="*/ 57 h 72"/>
                <a:gd name="T10" fmla="*/ 0 w 85"/>
                <a:gd name="T11" fmla="*/ 51 h 72"/>
                <a:gd name="T12" fmla="*/ 0 w 85"/>
                <a:gd name="T13" fmla="*/ 6 h 72"/>
                <a:gd name="T14" fmla="*/ 6 w 85"/>
                <a:gd name="T15" fmla="*/ 0 h 72"/>
                <a:gd name="T16" fmla="*/ 79 w 85"/>
                <a:gd name="T17" fmla="*/ 0 h 72"/>
                <a:gd name="T18" fmla="*/ 85 w 85"/>
                <a:gd name="T19" fmla="*/ 6 h 72"/>
                <a:gd name="T20" fmla="*/ 85 w 85"/>
                <a:gd name="T21" fmla="*/ 51 h 72"/>
                <a:gd name="T22" fmla="*/ 79 w 85"/>
                <a:gd name="T23" fmla="*/ 57 h 72"/>
                <a:gd name="T24" fmla="*/ 39 w 85"/>
                <a:gd name="T25" fmla="*/ 57 h 72"/>
                <a:gd name="T26" fmla="*/ 20 w 85"/>
                <a:gd name="T27" fmla="*/ 72 h 72"/>
                <a:gd name="T28" fmla="*/ 19 w 85"/>
                <a:gd name="T29" fmla="*/ 72 h 72"/>
                <a:gd name="T30" fmla="*/ 6 w 85"/>
                <a:gd name="T31" fmla="*/ 4 h 72"/>
                <a:gd name="T32" fmla="*/ 4 w 85"/>
                <a:gd name="T33" fmla="*/ 6 h 72"/>
                <a:gd name="T34" fmla="*/ 4 w 85"/>
                <a:gd name="T35" fmla="*/ 51 h 72"/>
                <a:gd name="T36" fmla="*/ 6 w 85"/>
                <a:gd name="T37" fmla="*/ 53 h 72"/>
                <a:gd name="T38" fmla="*/ 19 w 85"/>
                <a:gd name="T39" fmla="*/ 53 h 72"/>
                <a:gd name="T40" fmla="*/ 21 w 85"/>
                <a:gd name="T41" fmla="*/ 55 h 72"/>
                <a:gd name="T42" fmla="*/ 21 w 85"/>
                <a:gd name="T43" fmla="*/ 66 h 72"/>
                <a:gd name="T44" fmla="*/ 37 w 85"/>
                <a:gd name="T45" fmla="*/ 53 h 72"/>
                <a:gd name="T46" fmla="*/ 38 w 85"/>
                <a:gd name="T47" fmla="*/ 53 h 72"/>
                <a:gd name="T48" fmla="*/ 79 w 85"/>
                <a:gd name="T49" fmla="*/ 53 h 72"/>
                <a:gd name="T50" fmla="*/ 81 w 85"/>
                <a:gd name="T51" fmla="*/ 51 h 72"/>
                <a:gd name="T52" fmla="*/ 81 w 85"/>
                <a:gd name="T53" fmla="*/ 6 h 72"/>
                <a:gd name="T54" fmla="*/ 79 w 85"/>
                <a:gd name="T55" fmla="*/ 4 h 72"/>
                <a:gd name="T56" fmla="*/ 6 w 85"/>
                <a:gd name="T5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2">
                  <a:moveTo>
                    <a:pt x="19" y="72"/>
                  </a:moveTo>
                  <a:cubicBezTo>
                    <a:pt x="19" y="72"/>
                    <a:pt x="18" y="72"/>
                    <a:pt x="18" y="72"/>
                  </a:cubicBezTo>
                  <a:cubicBezTo>
                    <a:pt x="17" y="71"/>
                    <a:pt x="17" y="71"/>
                    <a:pt x="17" y="70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3" y="57"/>
                    <a:pt x="0" y="54"/>
                    <a:pt x="0" y="5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2" y="0"/>
                    <a:pt x="85" y="3"/>
                    <a:pt x="85" y="6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5" y="54"/>
                    <a:pt x="82" y="57"/>
                    <a:pt x="7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19" y="72"/>
                    <a:pt x="19" y="7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5" y="53"/>
                    <a:pt x="6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0" y="53"/>
                    <a:pt x="21" y="54"/>
                    <a:pt x="21" y="55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8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80" y="53"/>
                    <a:pt x="81" y="52"/>
                    <a:pt x="81" y="51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5"/>
                    <a:pt x="80" y="4"/>
                    <a:pt x="79" y="4"/>
                  </a:cubicBezTo>
                  <a:cubicBezTo>
                    <a:pt x="6" y="4"/>
                    <a:pt x="6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0" name="Freeform 65"/>
            <p:cNvSpPr/>
            <p:nvPr/>
          </p:nvSpPr>
          <p:spPr bwMode="auto">
            <a:xfrm>
              <a:off x="7051675" y="3339178"/>
              <a:ext cx="184150" cy="15875"/>
            </a:xfrm>
            <a:custGeom>
              <a:avLst/>
              <a:gdLst>
                <a:gd name="T0" fmla="*/ 47 w 49"/>
                <a:gd name="T1" fmla="*/ 4 h 4"/>
                <a:gd name="T2" fmla="*/ 2 w 49"/>
                <a:gd name="T3" fmla="*/ 4 h 4"/>
                <a:gd name="T4" fmla="*/ 0 w 49"/>
                <a:gd name="T5" fmla="*/ 2 h 4"/>
                <a:gd name="T6" fmla="*/ 2 w 49"/>
                <a:gd name="T7" fmla="*/ 0 h 4"/>
                <a:gd name="T8" fmla="*/ 47 w 49"/>
                <a:gd name="T9" fmla="*/ 0 h 4"/>
                <a:gd name="T10" fmla="*/ 49 w 49"/>
                <a:gd name="T11" fmla="*/ 2 h 4"/>
                <a:gd name="T12" fmla="*/ 47 w 4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">
                  <a:moveTo>
                    <a:pt x="4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3"/>
                    <a:pt x="48" y="4"/>
                    <a:pt x="4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1" name="Freeform 66"/>
            <p:cNvSpPr/>
            <p:nvPr/>
          </p:nvSpPr>
          <p:spPr bwMode="auto">
            <a:xfrm>
              <a:off x="7051675" y="3385216"/>
              <a:ext cx="184150" cy="14288"/>
            </a:xfrm>
            <a:custGeom>
              <a:avLst/>
              <a:gdLst>
                <a:gd name="T0" fmla="*/ 47 w 49"/>
                <a:gd name="T1" fmla="*/ 4 h 4"/>
                <a:gd name="T2" fmla="*/ 2 w 49"/>
                <a:gd name="T3" fmla="*/ 4 h 4"/>
                <a:gd name="T4" fmla="*/ 0 w 49"/>
                <a:gd name="T5" fmla="*/ 2 h 4"/>
                <a:gd name="T6" fmla="*/ 2 w 49"/>
                <a:gd name="T7" fmla="*/ 0 h 4"/>
                <a:gd name="T8" fmla="*/ 47 w 49"/>
                <a:gd name="T9" fmla="*/ 0 h 4"/>
                <a:gd name="T10" fmla="*/ 49 w 49"/>
                <a:gd name="T11" fmla="*/ 2 h 4"/>
                <a:gd name="T12" fmla="*/ 47 w 4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">
                  <a:moveTo>
                    <a:pt x="4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3"/>
                    <a:pt x="48" y="4"/>
                    <a:pt x="4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687106" y="3539635"/>
            <a:ext cx="303610" cy="248841"/>
            <a:chOff x="5075237" y="5114003"/>
            <a:chExt cx="404813" cy="331788"/>
          </a:xfrm>
          <a:solidFill>
            <a:schemeClr val="bg1"/>
          </a:solidFill>
        </p:grpSpPr>
        <p:sp>
          <p:nvSpPr>
            <p:cNvPr id="33" name="Freeform 345"/>
            <p:cNvSpPr>
              <a:spLocks noEditPoints="1"/>
            </p:cNvSpPr>
            <p:nvPr/>
          </p:nvSpPr>
          <p:spPr bwMode="auto">
            <a:xfrm>
              <a:off x="5075237" y="5121941"/>
              <a:ext cx="190500" cy="104775"/>
            </a:xfrm>
            <a:custGeom>
              <a:avLst/>
              <a:gdLst>
                <a:gd name="T0" fmla="*/ 14 w 51"/>
                <a:gd name="T1" fmla="*/ 28 h 28"/>
                <a:gd name="T2" fmla="*/ 13 w 51"/>
                <a:gd name="T3" fmla="*/ 28 h 28"/>
                <a:gd name="T4" fmla="*/ 1 w 51"/>
                <a:gd name="T5" fmla="*/ 17 h 28"/>
                <a:gd name="T6" fmla="*/ 0 w 51"/>
                <a:gd name="T7" fmla="*/ 15 h 28"/>
                <a:gd name="T8" fmla="*/ 2 w 51"/>
                <a:gd name="T9" fmla="*/ 14 h 28"/>
                <a:gd name="T10" fmla="*/ 36 w 51"/>
                <a:gd name="T11" fmla="*/ 0 h 28"/>
                <a:gd name="T12" fmla="*/ 38 w 51"/>
                <a:gd name="T13" fmla="*/ 0 h 28"/>
                <a:gd name="T14" fmla="*/ 51 w 51"/>
                <a:gd name="T15" fmla="*/ 11 h 28"/>
                <a:gd name="T16" fmla="*/ 51 w 51"/>
                <a:gd name="T17" fmla="*/ 13 h 28"/>
                <a:gd name="T18" fmla="*/ 50 w 51"/>
                <a:gd name="T19" fmla="*/ 14 h 28"/>
                <a:gd name="T20" fmla="*/ 15 w 51"/>
                <a:gd name="T21" fmla="*/ 28 h 28"/>
                <a:gd name="T22" fmla="*/ 14 w 51"/>
                <a:gd name="T23" fmla="*/ 28 h 28"/>
                <a:gd name="T24" fmla="*/ 6 w 51"/>
                <a:gd name="T25" fmla="*/ 16 h 28"/>
                <a:gd name="T26" fmla="*/ 15 w 51"/>
                <a:gd name="T27" fmla="*/ 24 h 28"/>
                <a:gd name="T28" fmla="*/ 45 w 51"/>
                <a:gd name="T29" fmla="*/ 12 h 28"/>
                <a:gd name="T30" fmla="*/ 37 w 51"/>
                <a:gd name="T31" fmla="*/ 4 h 28"/>
                <a:gd name="T32" fmla="*/ 6 w 51"/>
                <a:gd name="T3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8">
                  <a:moveTo>
                    <a:pt x="14" y="28"/>
                  </a:moveTo>
                  <a:cubicBezTo>
                    <a:pt x="14" y="28"/>
                    <a:pt x="14" y="28"/>
                    <a:pt x="13" y="2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5"/>
                    <a:pt x="1" y="14"/>
                    <a:pt x="2" y="1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2"/>
                    <a:pt x="51" y="13"/>
                  </a:cubicBezTo>
                  <a:cubicBezTo>
                    <a:pt x="51" y="13"/>
                    <a:pt x="51" y="14"/>
                    <a:pt x="50" y="14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4" y="28"/>
                  </a:cubicBezTo>
                  <a:close/>
                  <a:moveTo>
                    <a:pt x="6" y="16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6" y="16"/>
                    <a:pt x="6" y="16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4" name="Freeform 346"/>
            <p:cNvSpPr/>
            <p:nvPr/>
          </p:nvSpPr>
          <p:spPr bwMode="auto">
            <a:xfrm>
              <a:off x="5251450" y="5283866"/>
              <a:ext cx="168275" cy="161925"/>
            </a:xfrm>
            <a:custGeom>
              <a:avLst/>
              <a:gdLst>
                <a:gd name="T0" fmla="*/ 2 w 45"/>
                <a:gd name="T1" fmla="*/ 43 h 43"/>
                <a:gd name="T2" fmla="*/ 0 w 45"/>
                <a:gd name="T3" fmla="*/ 42 h 43"/>
                <a:gd name="T4" fmla="*/ 0 w 45"/>
                <a:gd name="T5" fmla="*/ 41 h 43"/>
                <a:gd name="T6" fmla="*/ 0 w 45"/>
                <a:gd name="T7" fmla="*/ 2 h 43"/>
                <a:gd name="T8" fmla="*/ 2 w 45"/>
                <a:gd name="T9" fmla="*/ 0 h 43"/>
                <a:gd name="T10" fmla="*/ 4 w 45"/>
                <a:gd name="T11" fmla="*/ 2 h 43"/>
                <a:gd name="T12" fmla="*/ 4 w 45"/>
                <a:gd name="T13" fmla="*/ 38 h 43"/>
                <a:gd name="T14" fmla="*/ 41 w 45"/>
                <a:gd name="T15" fmla="*/ 26 h 43"/>
                <a:gd name="T16" fmla="*/ 41 w 45"/>
                <a:gd name="T17" fmla="*/ 7 h 43"/>
                <a:gd name="T18" fmla="*/ 43 w 45"/>
                <a:gd name="T19" fmla="*/ 5 h 43"/>
                <a:gd name="T20" fmla="*/ 45 w 45"/>
                <a:gd name="T21" fmla="*/ 7 h 43"/>
                <a:gd name="T22" fmla="*/ 45 w 45"/>
                <a:gd name="T23" fmla="*/ 27 h 43"/>
                <a:gd name="T24" fmla="*/ 44 w 45"/>
                <a:gd name="T25" fmla="*/ 29 h 43"/>
                <a:gd name="T26" fmla="*/ 2 w 45"/>
                <a:gd name="T27" fmla="*/ 43 h 43"/>
                <a:gd name="T28" fmla="*/ 2 w 45"/>
                <a:gd name="T2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3">
                  <a:moveTo>
                    <a:pt x="2" y="43"/>
                  </a:moveTo>
                  <a:cubicBezTo>
                    <a:pt x="1" y="43"/>
                    <a:pt x="1" y="43"/>
                    <a:pt x="0" y="42"/>
                  </a:cubicBezTo>
                  <a:cubicBezTo>
                    <a:pt x="0" y="42"/>
                    <a:pt x="0" y="41"/>
                    <a:pt x="0" y="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6"/>
                    <a:pt x="42" y="5"/>
                    <a:pt x="43" y="5"/>
                  </a:cubicBezTo>
                  <a:cubicBezTo>
                    <a:pt x="44" y="5"/>
                    <a:pt x="45" y="6"/>
                    <a:pt x="45" y="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9"/>
                    <a:pt x="44" y="29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5" name="Freeform 347"/>
            <p:cNvSpPr>
              <a:spLocks noEditPoints="1"/>
            </p:cNvSpPr>
            <p:nvPr/>
          </p:nvSpPr>
          <p:spPr bwMode="auto">
            <a:xfrm>
              <a:off x="5287962" y="5223541"/>
              <a:ext cx="192088" cy="109538"/>
            </a:xfrm>
            <a:custGeom>
              <a:avLst/>
              <a:gdLst>
                <a:gd name="T0" fmla="*/ 14 w 51"/>
                <a:gd name="T1" fmla="*/ 29 h 29"/>
                <a:gd name="T2" fmla="*/ 13 w 51"/>
                <a:gd name="T3" fmla="*/ 28 h 29"/>
                <a:gd name="T4" fmla="*/ 1 w 51"/>
                <a:gd name="T5" fmla="*/ 18 h 29"/>
                <a:gd name="T6" fmla="*/ 0 w 51"/>
                <a:gd name="T7" fmla="*/ 16 h 29"/>
                <a:gd name="T8" fmla="*/ 1 w 51"/>
                <a:gd name="T9" fmla="*/ 14 h 29"/>
                <a:gd name="T10" fmla="*/ 36 w 51"/>
                <a:gd name="T11" fmla="*/ 1 h 29"/>
                <a:gd name="T12" fmla="*/ 38 w 51"/>
                <a:gd name="T13" fmla="*/ 1 h 29"/>
                <a:gd name="T14" fmla="*/ 50 w 51"/>
                <a:gd name="T15" fmla="*/ 11 h 29"/>
                <a:gd name="T16" fmla="*/ 51 w 51"/>
                <a:gd name="T17" fmla="*/ 13 h 29"/>
                <a:gd name="T18" fmla="*/ 50 w 51"/>
                <a:gd name="T19" fmla="*/ 15 h 29"/>
                <a:gd name="T20" fmla="*/ 15 w 51"/>
                <a:gd name="T21" fmla="*/ 29 h 29"/>
                <a:gd name="T22" fmla="*/ 14 w 51"/>
                <a:gd name="T23" fmla="*/ 29 h 29"/>
                <a:gd name="T24" fmla="*/ 6 w 51"/>
                <a:gd name="T25" fmla="*/ 17 h 29"/>
                <a:gd name="T26" fmla="*/ 15 w 51"/>
                <a:gd name="T27" fmla="*/ 25 h 29"/>
                <a:gd name="T28" fmla="*/ 45 w 51"/>
                <a:gd name="T29" fmla="*/ 12 h 29"/>
                <a:gd name="T30" fmla="*/ 36 w 51"/>
                <a:gd name="T31" fmla="*/ 5 h 29"/>
                <a:gd name="T32" fmla="*/ 6 w 51"/>
                <a:gd name="T33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14" y="29"/>
                  </a:moveTo>
                  <a:cubicBezTo>
                    <a:pt x="14" y="29"/>
                    <a:pt x="13" y="29"/>
                    <a:pt x="13" y="2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5"/>
                    <a:pt x="1" y="15"/>
                    <a:pt x="1" y="14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8" y="0"/>
                    <a:pt x="38" y="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4"/>
                    <a:pt x="50" y="15"/>
                    <a:pt x="50" y="1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lose/>
                  <a:moveTo>
                    <a:pt x="6" y="17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6" y="17"/>
                    <a:pt x="6" y="17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6" name="Freeform 348"/>
            <p:cNvSpPr>
              <a:spLocks noEditPoints="1"/>
            </p:cNvSpPr>
            <p:nvPr/>
          </p:nvSpPr>
          <p:spPr bwMode="auto">
            <a:xfrm>
              <a:off x="5273675" y="5114003"/>
              <a:ext cx="192088" cy="109538"/>
            </a:xfrm>
            <a:custGeom>
              <a:avLst/>
              <a:gdLst>
                <a:gd name="T0" fmla="*/ 37 w 51"/>
                <a:gd name="T1" fmla="*/ 29 h 29"/>
                <a:gd name="T2" fmla="*/ 37 w 51"/>
                <a:gd name="T3" fmla="*/ 29 h 29"/>
                <a:gd name="T4" fmla="*/ 2 w 51"/>
                <a:gd name="T5" fmla="*/ 15 h 29"/>
                <a:gd name="T6" fmla="*/ 0 w 51"/>
                <a:gd name="T7" fmla="*/ 14 h 29"/>
                <a:gd name="T8" fmla="*/ 1 w 51"/>
                <a:gd name="T9" fmla="*/ 12 h 29"/>
                <a:gd name="T10" fmla="*/ 13 w 51"/>
                <a:gd name="T11" fmla="*/ 0 h 29"/>
                <a:gd name="T12" fmla="*/ 15 w 51"/>
                <a:gd name="T13" fmla="*/ 0 h 29"/>
                <a:gd name="T14" fmla="*/ 50 w 51"/>
                <a:gd name="T15" fmla="*/ 14 h 29"/>
                <a:gd name="T16" fmla="*/ 51 w 51"/>
                <a:gd name="T17" fmla="*/ 15 h 29"/>
                <a:gd name="T18" fmla="*/ 51 w 51"/>
                <a:gd name="T19" fmla="*/ 17 h 29"/>
                <a:gd name="T20" fmla="*/ 39 w 51"/>
                <a:gd name="T21" fmla="*/ 29 h 29"/>
                <a:gd name="T22" fmla="*/ 37 w 51"/>
                <a:gd name="T23" fmla="*/ 29 h 29"/>
                <a:gd name="T24" fmla="*/ 6 w 51"/>
                <a:gd name="T25" fmla="*/ 13 h 29"/>
                <a:gd name="T26" fmla="*/ 37 w 51"/>
                <a:gd name="T27" fmla="*/ 25 h 29"/>
                <a:gd name="T28" fmla="*/ 46 w 51"/>
                <a:gd name="T29" fmla="*/ 17 h 29"/>
                <a:gd name="T30" fmla="*/ 15 w 51"/>
                <a:gd name="T31" fmla="*/ 4 h 29"/>
                <a:gd name="T32" fmla="*/ 6 w 51"/>
                <a:gd name="T33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37" y="29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0" y="14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1" y="14"/>
                    <a:pt x="51" y="15"/>
                    <a:pt x="51" y="15"/>
                  </a:cubicBezTo>
                  <a:cubicBezTo>
                    <a:pt x="51" y="16"/>
                    <a:pt x="51" y="17"/>
                    <a:pt x="51" y="17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7" y="29"/>
                  </a:cubicBezTo>
                  <a:close/>
                  <a:moveTo>
                    <a:pt x="6" y="13"/>
                  </a:moveTo>
                  <a:cubicBezTo>
                    <a:pt x="37" y="25"/>
                    <a:pt x="37" y="25"/>
                    <a:pt x="37" y="25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6" y="13"/>
                    <a:pt x="6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7" name="Freeform 349"/>
            <p:cNvSpPr/>
            <p:nvPr/>
          </p:nvSpPr>
          <p:spPr bwMode="auto">
            <a:xfrm>
              <a:off x="5127625" y="5306091"/>
              <a:ext cx="134938" cy="139700"/>
            </a:xfrm>
            <a:custGeom>
              <a:avLst/>
              <a:gdLst>
                <a:gd name="T0" fmla="*/ 34 w 36"/>
                <a:gd name="T1" fmla="*/ 37 h 37"/>
                <a:gd name="T2" fmla="*/ 33 w 36"/>
                <a:gd name="T3" fmla="*/ 37 h 37"/>
                <a:gd name="T4" fmla="*/ 1 w 36"/>
                <a:gd name="T5" fmla="*/ 23 h 37"/>
                <a:gd name="T6" fmla="*/ 0 w 36"/>
                <a:gd name="T7" fmla="*/ 21 h 37"/>
                <a:gd name="T8" fmla="*/ 0 w 36"/>
                <a:gd name="T9" fmla="*/ 2 h 37"/>
                <a:gd name="T10" fmla="*/ 2 w 36"/>
                <a:gd name="T11" fmla="*/ 0 h 37"/>
                <a:gd name="T12" fmla="*/ 4 w 36"/>
                <a:gd name="T13" fmla="*/ 2 h 37"/>
                <a:gd name="T14" fmla="*/ 4 w 36"/>
                <a:gd name="T15" fmla="*/ 20 h 37"/>
                <a:gd name="T16" fmla="*/ 35 w 36"/>
                <a:gd name="T17" fmla="*/ 33 h 37"/>
                <a:gd name="T18" fmla="*/ 36 w 36"/>
                <a:gd name="T19" fmla="*/ 35 h 37"/>
                <a:gd name="T20" fmla="*/ 34 w 36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7">
                  <a:moveTo>
                    <a:pt x="34" y="37"/>
                  </a:moveTo>
                  <a:cubicBezTo>
                    <a:pt x="34" y="37"/>
                    <a:pt x="33" y="37"/>
                    <a:pt x="33" y="37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2"/>
                    <a:pt x="0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6" y="34"/>
                    <a:pt x="36" y="35"/>
                  </a:cubicBezTo>
                  <a:cubicBezTo>
                    <a:pt x="35" y="36"/>
                    <a:pt x="35" y="37"/>
                    <a:pt x="3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8" name="Freeform 350"/>
            <p:cNvSpPr>
              <a:spLocks noEditPoints="1"/>
            </p:cNvSpPr>
            <p:nvPr/>
          </p:nvSpPr>
          <p:spPr bwMode="auto">
            <a:xfrm>
              <a:off x="5075237" y="5226716"/>
              <a:ext cx="190500" cy="112713"/>
            </a:xfrm>
            <a:custGeom>
              <a:avLst/>
              <a:gdLst>
                <a:gd name="T0" fmla="*/ 37 w 51"/>
                <a:gd name="T1" fmla="*/ 30 h 30"/>
                <a:gd name="T2" fmla="*/ 36 w 51"/>
                <a:gd name="T3" fmla="*/ 30 h 30"/>
                <a:gd name="T4" fmla="*/ 1 w 51"/>
                <a:gd name="T5" fmla="*/ 16 h 30"/>
                <a:gd name="T6" fmla="*/ 0 w 51"/>
                <a:gd name="T7" fmla="*/ 15 h 30"/>
                <a:gd name="T8" fmla="*/ 0 w 51"/>
                <a:gd name="T9" fmla="*/ 13 h 30"/>
                <a:gd name="T10" fmla="*/ 12 w 51"/>
                <a:gd name="T11" fmla="*/ 1 h 30"/>
                <a:gd name="T12" fmla="*/ 14 w 51"/>
                <a:gd name="T13" fmla="*/ 1 h 30"/>
                <a:gd name="T14" fmla="*/ 49 w 51"/>
                <a:gd name="T15" fmla="*/ 15 h 30"/>
                <a:gd name="T16" fmla="*/ 51 w 51"/>
                <a:gd name="T17" fmla="*/ 16 h 30"/>
                <a:gd name="T18" fmla="*/ 50 w 51"/>
                <a:gd name="T19" fmla="*/ 18 h 30"/>
                <a:gd name="T20" fmla="*/ 38 w 51"/>
                <a:gd name="T21" fmla="*/ 30 h 30"/>
                <a:gd name="T22" fmla="*/ 37 w 51"/>
                <a:gd name="T23" fmla="*/ 30 h 30"/>
                <a:gd name="T24" fmla="*/ 5 w 51"/>
                <a:gd name="T25" fmla="*/ 13 h 30"/>
                <a:gd name="T26" fmla="*/ 36 w 51"/>
                <a:gd name="T27" fmla="*/ 26 h 30"/>
                <a:gd name="T28" fmla="*/ 45 w 51"/>
                <a:gd name="T29" fmla="*/ 17 h 30"/>
                <a:gd name="T30" fmla="*/ 14 w 51"/>
                <a:gd name="T31" fmla="*/ 5 h 30"/>
                <a:gd name="T32" fmla="*/ 5 w 51"/>
                <a:gd name="T3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30">
                  <a:moveTo>
                    <a:pt x="37" y="30"/>
                  </a:moveTo>
                  <a:cubicBezTo>
                    <a:pt x="36" y="30"/>
                    <a:pt x="36" y="30"/>
                    <a:pt x="36" y="3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0"/>
                    <a:pt x="14" y="1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5"/>
                    <a:pt x="50" y="15"/>
                    <a:pt x="51" y="16"/>
                  </a:cubicBezTo>
                  <a:cubicBezTo>
                    <a:pt x="51" y="17"/>
                    <a:pt x="50" y="17"/>
                    <a:pt x="50" y="18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0"/>
                    <a:pt x="37" y="30"/>
                    <a:pt x="37" y="30"/>
                  </a:cubicBezTo>
                  <a:close/>
                  <a:moveTo>
                    <a:pt x="5" y="13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5" y="13"/>
                    <a:pt x="5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4070350" y="1422400"/>
            <a:ext cx="1097280" cy="67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8A2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</a:t>
            </a:r>
            <a:endParaRPr lang="zh-CN" altLang="en-US" sz="3600" b="1" dirty="0">
              <a:solidFill>
                <a:srgbClr val="48A2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椭圆 51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3408521" y="5200809"/>
            <a:ext cx="2468880" cy="67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8A2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广告落地页</a:t>
            </a:r>
            <a:endParaRPr lang="zh-CN" altLang="en-US" sz="3600" b="1" dirty="0">
              <a:solidFill>
                <a:srgbClr val="48A2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2224" y="3347244"/>
            <a:ext cx="1097280" cy="67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8A2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zh-CN" altLang="en-US" sz="3600" b="1" dirty="0">
              <a:solidFill>
                <a:srgbClr val="48A2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821656" y="3375819"/>
            <a:ext cx="1097280" cy="67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48A2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博客</a:t>
            </a:r>
            <a:endParaRPr lang="zh-CN" altLang="en-US" sz="3600" b="1" dirty="0">
              <a:solidFill>
                <a:srgbClr val="48A2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33475" y="427990"/>
            <a:ext cx="300037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主要使用场景</a:t>
            </a:r>
            <a:endParaRPr lang="zh-CN" altLang="zh-CN" sz="3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20115" y="460375"/>
            <a:ext cx="58674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更快的广告组件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8220" y="1785620"/>
            <a:ext cx="3311525" cy="1342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iframe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39995" y="1801495"/>
            <a:ext cx="3664585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页面内组件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8220" y="3128010"/>
            <a:ext cx="3311525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用户点击广告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39995" y="2296795"/>
            <a:ext cx="2190750" cy="5238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用户点击广告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8220" y="3661410"/>
            <a:ext cx="3311525" cy="9118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页面重定向到广告平台页面记录点击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8220" y="4529455"/>
            <a:ext cx="3311525" cy="206629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页面重定向到广告页面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30745" y="2296795"/>
            <a:ext cx="1474470" cy="523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预链接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39995" y="2820670"/>
            <a:ext cx="3663950" cy="7334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页面重定向到广告页面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37845" y="1791970"/>
            <a:ext cx="19050" cy="48196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49400" y="1165225"/>
            <a:ext cx="220980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传统广告组件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67070" y="1188085"/>
            <a:ext cx="220980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广告组件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52" name="椭圆 51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59894" y="1975961"/>
            <a:ext cx="2943701" cy="2933700"/>
          </a:xfrm>
          <a:prstGeom prst="ellipse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4" name="组合 3"/>
          <p:cNvGrpSpPr/>
          <p:nvPr/>
        </p:nvGrpSpPr>
        <p:grpSpPr>
          <a:xfrm>
            <a:off x="4068604" y="2543175"/>
            <a:ext cx="798195" cy="602456"/>
            <a:chOff x="1649684" y="465073"/>
            <a:chExt cx="2713594" cy="2713594"/>
          </a:xfrm>
        </p:grpSpPr>
        <p:grpSp>
          <p:nvGrpSpPr>
            <p:cNvPr id="5" name="组合 4"/>
            <p:cNvGrpSpPr/>
            <p:nvPr/>
          </p:nvGrpSpPr>
          <p:grpSpPr>
            <a:xfrm>
              <a:off x="1649684" y="465073"/>
              <a:ext cx="2713594" cy="2713594"/>
              <a:chOff x="1664733" y="480122"/>
              <a:chExt cx="2683496" cy="268349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475884" y="480122"/>
                <a:ext cx="1061194" cy="268349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椭圆 7"/>
              <p:cNvSpPr/>
              <p:nvPr/>
            </p:nvSpPr>
            <p:spPr>
              <a:xfrm rot="7200000">
                <a:off x="2475884" y="480122"/>
                <a:ext cx="1061194" cy="268349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" name="椭圆 8"/>
              <p:cNvSpPr/>
              <p:nvPr/>
            </p:nvSpPr>
            <p:spPr>
              <a:xfrm rot="-7200000">
                <a:off x="2475884" y="480122"/>
                <a:ext cx="1061194" cy="268349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2741438" y="1556827"/>
              <a:ext cx="530086" cy="5300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矩形 9"/>
          <p:cNvSpPr/>
          <p:nvPr/>
        </p:nvSpPr>
        <p:spPr>
          <a:xfrm>
            <a:off x="2401253" y="3361849"/>
            <a:ext cx="4093845" cy="581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 &amp; PWA</a:t>
            </a:r>
            <a:endParaRPr lang="en-US" sz="3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椭圆 33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99440" y="2152015"/>
            <a:ext cx="7254240" cy="177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manifest.json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&lt;amp-install-serviceworker&gt;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6410" y="5524500"/>
            <a:ext cx="856996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https://github.com/google/amp-pwa-demo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34" name="椭圆 33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4" name="文本框 3"/>
          <p:cNvSpPr txBox="1"/>
          <p:nvPr/>
        </p:nvSpPr>
        <p:spPr>
          <a:xfrm>
            <a:off x="1189990" y="460375"/>
            <a:ext cx="58674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PWA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椭圆 33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-4286" y="2945130"/>
            <a:ext cx="9142571" cy="825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500" b="1">
                <a:latin typeface="微软雅黑" panose="020B0503020204020204" pitchFamily="34" charset="-122"/>
                <a:ea typeface="微软雅黑" panose="020B0503020204020204" pitchFamily="34" charset="-122"/>
              </a:rPr>
              <a:t>Q &amp; A</a:t>
            </a:r>
            <a:endParaRPr lang="en-US" altLang="zh-CN" sz="45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椭圆 17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文本框 24"/>
          <p:cNvSpPr txBox="1"/>
          <p:nvPr/>
        </p:nvSpPr>
        <p:spPr>
          <a:xfrm>
            <a:off x="2540" y="3169920"/>
            <a:ext cx="9138920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Accelerate Mobile Page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877438" y="285725"/>
            <a:ext cx="11561324" cy="11561324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1065178" y="-1117465"/>
            <a:ext cx="5885234" cy="5885234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46997" y="5298183"/>
            <a:ext cx="2088515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348655" y="5912093"/>
            <a:ext cx="105276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176655" y="414020"/>
            <a:ext cx="848995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Google的一次试验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327025" y="2298065"/>
            <a:ext cx="8489950" cy="1227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显示10条搜索结果需要0.4秒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显示30条搜索结果需要0.9秒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0115" y="4898390"/>
            <a:ext cx="767080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结果后者使得流量和收入减少了20%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70359" y="2954179"/>
            <a:ext cx="3403283" cy="972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小于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endParaRPr lang="zh-CN" altLang="en-US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920115" y="-152938"/>
            <a:ext cx="1840230" cy="184023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325676" y="1092854"/>
            <a:ext cx="594439" cy="594439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5715" y="3104515"/>
            <a:ext cx="913320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加载速度是同等内容的非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页面的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1/4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without-a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2435" y="247650"/>
            <a:ext cx="3080385" cy="5524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72435" y="6038850"/>
            <a:ext cx="306133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1397</Words>
  <Application>WPS 演示</Application>
  <PresentationFormat>宽屏</PresentationFormat>
  <Paragraphs>260</Paragraphs>
  <Slides>50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等线</vt:lpstr>
      <vt:lpstr>Segoe Print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江杰</dc:creator>
  <cp:lastModifiedBy>loviselu</cp:lastModifiedBy>
  <cp:revision>197</cp:revision>
  <dcterms:created xsi:type="dcterms:W3CDTF">2016-01-19T08:46:00Z</dcterms:created>
  <dcterms:modified xsi:type="dcterms:W3CDTF">2017-06-21T04:01:21Z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